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87" r:id="rId3"/>
    <p:sldId id="261" r:id="rId4"/>
    <p:sldId id="262" r:id="rId5"/>
    <p:sldId id="264" r:id="rId6"/>
    <p:sldId id="260" r:id="rId7"/>
    <p:sldId id="265" r:id="rId8"/>
    <p:sldId id="266" r:id="rId9"/>
    <p:sldId id="268" r:id="rId10"/>
    <p:sldId id="269" r:id="rId11"/>
    <p:sldId id="271" r:id="rId12"/>
    <p:sldId id="272" r:id="rId13"/>
    <p:sldId id="274" r:id="rId14"/>
    <p:sldId id="289" r:id="rId15"/>
    <p:sldId id="288" r:id="rId16"/>
    <p:sldId id="286" r:id="rId17"/>
    <p:sldId id="28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7" d="100"/>
          <a:sy n="77" d="100"/>
        </p:scale>
        <p:origin x="268" y="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4F49AE-FA4C-4028-B673-23881C413D10}" type="datetimeFigureOut">
              <a:rPr lang="en-US" smtClean="0"/>
              <a:t>5/24/2023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E45134-E444-4EC9-AF7D-DB5950E41E49}" type="slidenum">
              <a:rPr lang="en-US" smtClean="0"/>
              <a:t>‹#›</a:t>
            </a:fld>
            <a:endParaRPr lang="en-US"/>
          </a:p>
        </p:txBody>
      </p:sp>
    </p:spTree>
    <p:extLst>
      <p:ext uri="{BB962C8B-B14F-4D97-AF65-F5344CB8AC3E}">
        <p14:creationId xmlns:p14="http://schemas.microsoft.com/office/powerpoint/2010/main" val="522823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E45134-E444-4EC9-AF7D-DB5950E41E49}" type="slidenum">
              <a:rPr lang="en-US" smtClean="0"/>
              <a:t>1</a:t>
            </a:fld>
            <a:endParaRPr lang="en-US"/>
          </a:p>
        </p:txBody>
      </p:sp>
    </p:spTree>
    <p:extLst>
      <p:ext uri="{BB962C8B-B14F-4D97-AF65-F5344CB8AC3E}">
        <p14:creationId xmlns:p14="http://schemas.microsoft.com/office/powerpoint/2010/main" val="1251639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E45134-E444-4EC9-AF7D-DB5950E41E49}" type="slidenum">
              <a:rPr lang="en-US" smtClean="0"/>
              <a:t>5</a:t>
            </a:fld>
            <a:endParaRPr lang="en-US"/>
          </a:p>
        </p:txBody>
      </p:sp>
    </p:spTree>
    <p:extLst>
      <p:ext uri="{BB962C8B-B14F-4D97-AF65-F5344CB8AC3E}">
        <p14:creationId xmlns:p14="http://schemas.microsoft.com/office/powerpoint/2010/main" val="3355645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E45134-E444-4EC9-AF7D-DB5950E41E49}" type="slidenum">
              <a:rPr lang="en-US" smtClean="0"/>
              <a:t>17</a:t>
            </a:fld>
            <a:endParaRPr lang="en-US"/>
          </a:p>
        </p:txBody>
      </p:sp>
    </p:spTree>
    <p:extLst>
      <p:ext uri="{BB962C8B-B14F-4D97-AF65-F5344CB8AC3E}">
        <p14:creationId xmlns:p14="http://schemas.microsoft.com/office/powerpoint/2010/main" val="3452217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C70EC1-F1E9-4A48-9176-594E47261269}" type="datetime1">
              <a:rPr lang="en-US" smtClean="0"/>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E73B2D-1720-490E-8DCC-D9F395D87C57}" type="datetime1">
              <a:rPr lang="en-US" smtClean="0"/>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8185FE-6536-4B14-93F6-71FAB3703C4B}" type="datetime1">
              <a:rPr lang="en-US" smtClean="0"/>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C8D1EF8-AABC-4AFB-9FD2-B19D0A79ECE9}" type="datetime1">
              <a:rPr lang="en-US" smtClean="0"/>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E385F75-AD6F-491B-8D76-9C92C6DB8515}" type="datetime1">
              <a:rPr lang="en-US" smtClean="0"/>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1D75F94-B7C2-4211-AE31-A7A98316F7E9}" type="datetime1">
              <a:rPr lang="en-US" smtClean="0"/>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4A906D-A609-4A26-9433-6287132D0521}" type="datetime1">
              <a:rPr lang="en-US" smtClean="0"/>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3B1C3-11A8-4BB2-93C2-B86411651D05}" type="datetime1">
              <a:rPr lang="en-US" smtClean="0"/>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11E6D3-A1AB-462E-9533-5E0FDF27929D}" type="datetime1">
              <a:rPr lang="en-US" smtClean="0"/>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69857F-D799-4E4F-BC5E-FCFA2DD527E1}" type="datetime1">
              <a:rPr lang="en-US" smtClean="0"/>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E23972-CA11-46C2-B3BD-6386617A1A62}" type="datetime1">
              <a:rPr lang="en-US" smtClean="0"/>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6ABAFF-39E9-466D-BD3F-447CEDCCCF2B}" type="datetime1">
              <a:rPr lang="en-US" smtClean="0"/>
              <a:t>5/24/2023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4B53BB-CD69-4C48-8282-4E58364176EF}" type="datetime1">
              <a:rPr lang="en-US" smtClean="0"/>
              <a:t>5/24/2023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79EFA-D95A-4949-A343-DF43494A32BD}" type="datetime1">
              <a:rPr lang="en-US" smtClean="0"/>
              <a:t>5/24/2023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6E8D4B-1595-4B57-BF58-C71F07ED7A25}" type="datetime1">
              <a:rPr lang="en-US" smtClean="0"/>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DF006D-6F70-4F91-8FF4-8FBAB7F26BDB}" type="datetime1">
              <a:rPr lang="en-US" smtClean="0"/>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6C9E01A-1E0B-4CF5-AA86-F5F64B26C040}" type="datetime1">
              <a:rPr lang="en-US" smtClean="0"/>
              <a:t>5/24/2023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31429" y="2310938"/>
            <a:ext cx="8915399" cy="2514628"/>
          </a:xfrm>
        </p:spPr>
        <p:txBody>
          <a:bodyPr>
            <a:normAutofit fontScale="90000"/>
          </a:bodyPr>
          <a:lstStyle/>
          <a:p>
            <a:pPr marL="0" marR="0" algn="ctr">
              <a:lnSpc>
                <a:spcPct val="115000"/>
              </a:lnSpc>
              <a:spcBef>
                <a:spcPts val="0"/>
              </a:spcBef>
              <a:spcAft>
                <a:spcPts val="1200"/>
              </a:spcAft>
            </a:pPr>
            <a:br>
              <a:rPr lang="en-US" sz="3100" kern="100" dirty="0">
                <a:latin typeface="Trebuchet MS" panose="020B0603020202020204" pitchFamily="34" charset="0"/>
                <a:ea typeface="Calibri" panose="020F0502020204030204" pitchFamily="34" charset="0"/>
                <a:cs typeface="Times New Roman" panose="02020603050405020304" pitchFamily="18" charset="0"/>
              </a:rPr>
            </a:br>
            <a:br>
              <a:rPr lang="en-US" sz="3100" kern="100" dirty="0">
                <a:latin typeface="Trebuchet MS" panose="020B0603020202020204" pitchFamily="34" charset="0"/>
                <a:ea typeface="Calibri" panose="020F0502020204030204" pitchFamily="34" charset="0"/>
                <a:cs typeface="Times New Roman" panose="02020603050405020304" pitchFamily="18" charset="0"/>
              </a:rPr>
            </a:br>
            <a:br>
              <a:rPr lang="en-US" sz="3100" kern="100" dirty="0">
                <a:latin typeface="Trebuchet MS" panose="020B0603020202020204" pitchFamily="34" charset="0"/>
                <a:ea typeface="Calibri" panose="020F0502020204030204" pitchFamily="34" charset="0"/>
                <a:cs typeface="Times New Roman" panose="02020603050405020304" pitchFamily="18" charset="0"/>
              </a:rPr>
            </a:br>
            <a:br>
              <a:rPr lang="en-US" sz="3100" kern="100" dirty="0">
                <a:latin typeface="Trebuchet MS" panose="020B0603020202020204" pitchFamily="34" charset="0"/>
                <a:ea typeface="Calibri" panose="020F0502020204030204" pitchFamily="34" charset="0"/>
                <a:cs typeface="Times New Roman" panose="02020603050405020304" pitchFamily="18" charset="0"/>
              </a:rPr>
            </a:br>
            <a:br>
              <a:rPr lang="en-US" sz="3100" kern="100" dirty="0">
                <a:latin typeface="Trebuchet MS" panose="020B0603020202020204" pitchFamily="34" charset="0"/>
                <a:ea typeface="Calibri" panose="020F0502020204030204" pitchFamily="34" charset="0"/>
                <a:cs typeface="Times New Roman" panose="02020603050405020304" pitchFamily="18" charset="0"/>
              </a:rPr>
            </a:br>
            <a:br>
              <a:rPr lang="en-US" sz="3100" kern="100" dirty="0">
                <a:latin typeface="Trebuchet MS" panose="020B0603020202020204" pitchFamily="34" charset="0"/>
                <a:ea typeface="Calibri" panose="020F0502020204030204" pitchFamily="34" charset="0"/>
                <a:cs typeface="Times New Roman" panose="02020603050405020304" pitchFamily="18" charset="0"/>
              </a:rPr>
            </a:br>
            <a:br>
              <a:rPr lang="en-US" sz="3100" kern="100" dirty="0">
                <a:latin typeface="Trebuchet MS" panose="020B0603020202020204" pitchFamily="34" charset="0"/>
                <a:ea typeface="Calibri" panose="020F0502020204030204" pitchFamily="34" charset="0"/>
                <a:cs typeface="Times New Roman" panose="02020603050405020304" pitchFamily="18" charset="0"/>
              </a:rPr>
            </a:br>
            <a:br>
              <a:rPr lang="en-US" sz="3100" kern="100" dirty="0">
                <a:latin typeface="Trebuchet MS" panose="020B0603020202020204" pitchFamily="34" charset="0"/>
                <a:ea typeface="Calibri" panose="020F0502020204030204" pitchFamily="34" charset="0"/>
                <a:cs typeface="Times New Roman" panose="02020603050405020304" pitchFamily="18" charset="0"/>
              </a:rPr>
            </a:br>
            <a:r>
              <a:rPr lang="en-US" sz="3100" kern="100" dirty="0">
                <a:latin typeface="Trebuchet MS" panose="020B0603020202020204" pitchFamily="34" charset="0"/>
                <a:ea typeface="Calibri" panose="020F0502020204030204" pitchFamily="34" charset="0"/>
                <a:cs typeface="Times New Roman" panose="02020603050405020304" pitchFamily="18" charset="0"/>
              </a:rPr>
              <a:t>5</a:t>
            </a:r>
            <a:r>
              <a:rPr lang="en-US" sz="3100" kern="100" baseline="30000" dirty="0">
                <a:latin typeface="Trebuchet MS" panose="020B0603020202020204" pitchFamily="34" charset="0"/>
                <a:ea typeface="Calibri" panose="020F0502020204030204" pitchFamily="34" charset="0"/>
                <a:cs typeface="Times New Roman" panose="02020603050405020304" pitchFamily="18" charset="0"/>
              </a:rPr>
              <a:t>th</a:t>
            </a:r>
            <a:r>
              <a:rPr lang="en-US" sz="3100" kern="100" dirty="0">
                <a:latin typeface="Trebuchet MS" panose="020B0603020202020204" pitchFamily="34" charset="0"/>
                <a:ea typeface="Calibri" panose="020F0502020204030204" pitchFamily="34" charset="0"/>
                <a:cs typeface="Times New Roman" panose="02020603050405020304" pitchFamily="18" charset="0"/>
              </a:rPr>
              <a:t> IBAU Conference </a:t>
            </a:r>
            <a:br>
              <a:rPr lang="en-US" sz="3100" kern="100" dirty="0">
                <a:latin typeface="Trebuchet MS" panose="020B0603020202020204" pitchFamily="34" charset="0"/>
                <a:ea typeface="Calibri" panose="020F0502020204030204" pitchFamily="34" charset="0"/>
                <a:cs typeface="Times New Roman" panose="02020603050405020304" pitchFamily="18" charset="0"/>
              </a:rPr>
            </a:br>
            <a:br>
              <a:rPr lang="en-US" sz="3100" kern="100" dirty="0">
                <a:latin typeface="Trebuchet MS" panose="020B0603020202020204" pitchFamily="34" charset="0"/>
                <a:ea typeface="Calibri" panose="020F0502020204030204" pitchFamily="34" charset="0"/>
                <a:cs typeface="Times New Roman" panose="02020603050405020304" pitchFamily="18" charset="0"/>
              </a:rPr>
            </a:br>
            <a:br>
              <a:rPr lang="en-US" sz="3100" kern="100" dirty="0">
                <a:latin typeface="Trebuchet MS" panose="020B0603020202020204" pitchFamily="34" charset="0"/>
                <a:ea typeface="Calibri" panose="020F0502020204030204" pitchFamily="34" charset="0"/>
                <a:cs typeface="Times New Roman" panose="02020603050405020304" pitchFamily="18" charset="0"/>
              </a:rPr>
            </a:br>
            <a:r>
              <a:rPr lang="en-US" sz="3100" kern="100" dirty="0">
                <a:latin typeface="Trebuchet MS" panose="020B0603020202020204" pitchFamily="34" charset="0"/>
                <a:ea typeface="Calibri" panose="020F0502020204030204" pitchFamily="34" charset="0"/>
                <a:cs typeface="Times New Roman" panose="02020603050405020304" pitchFamily="18" charset="0"/>
              </a:rPr>
              <a:t>Theme: Re-Think, Re-Energize, and Re-Shape</a:t>
            </a:r>
            <a:br>
              <a:rPr lang="en-US" kern="1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p:cNvSpPr>
            <a:spLocks noGrp="1"/>
          </p:cNvSpPr>
          <p:nvPr>
            <p:ph type="subTitle" idx="1"/>
          </p:nvPr>
        </p:nvSpPr>
        <p:spPr>
          <a:xfrm>
            <a:off x="1810512" y="4777379"/>
            <a:ext cx="9866376" cy="1184509"/>
          </a:xfrm>
        </p:spPr>
        <p:txBody>
          <a:bodyPr>
            <a:normAutofit fontScale="77500" lnSpcReduction="20000"/>
          </a:bodyPr>
          <a:lstStyle/>
          <a:p>
            <a:pPr algn="ctr"/>
            <a:r>
              <a:rPr lang="en-US" sz="2800" kern="100" dirty="0">
                <a:solidFill>
                  <a:prstClr val="black">
                    <a:lumMod val="85000"/>
                    <a:lumOff val="15000"/>
                  </a:prstClr>
                </a:solidFill>
                <a:latin typeface="Trebuchet MS" panose="020B0603020202020204" pitchFamily="34" charset="0"/>
                <a:ea typeface="Calibri" panose="020F0502020204030204" pitchFamily="34" charset="0"/>
                <a:cs typeface="Times New Roman" panose="02020603050405020304" pitchFamily="18" charset="0"/>
              </a:rPr>
              <a:t>Emerging Insurance Trends: Are we ready to embrace change?</a:t>
            </a:r>
          </a:p>
          <a:p>
            <a:pPr algn="ctr"/>
            <a:endParaRPr lang="en-US" sz="2800" kern="100" dirty="0">
              <a:solidFill>
                <a:prstClr val="black">
                  <a:lumMod val="85000"/>
                  <a:lumOff val="15000"/>
                </a:prstClr>
              </a:solidFill>
              <a:latin typeface="Trebuchet MS" panose="020B0603020202020204" pitchFamily="34" charset="0"/>
              <a:cs typeface="Times New Roman" panose="02020603050405020304" pitchFamily="18" charset="0"/>
            </a:endParaRPr>
          </a:p>
          <a:p>
            <a:pPr algn="ctr"/>
            <a:r>
              <a:rPr lang="en-US" sz="2800" kern="100" dirty="0">
                <a:solidFill>
                  <a:prstClr val="black">
                    <a:lumMod val="85000"/>
                    <a:lumOff val="15000"/>
                  </a:prstClr>
                </a:solidFill>
                <a:latin typeface="Trebuchet MS" panose="020B0603020202020204" pitchFamily="34" charset="0"/>
                <a:cs typeface="Times New Roman" panose="02020603050405020304" pitchFamily="18" charset="0"/>
              </a:rPr>
              <a:t>Mr. Sande Protazio </a:t>
            </a:r>
            <a:endParaRPr lang="en-US" dirty="0"/>
          </a:p>
        </p:txBody>
      </p:sp>
      <p:pic>
        <p:nvPicPr>
          <p:cNvPr id="7" name="Picture 6">
            <a:extLst>
              <a:ext uri="{FF2B5EF4-FFF2-40B4-BE49-F238E27FC236}">
                <a16:creationId xmlns:a16="http://schemas.microsoft.com/office/drawing/2014/main" id="{DB529F98-997D-4E3B-B63A-96E7F44A24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17521" y="357688"/>
            <a:ext cx="6567054" cy="1458345"/>
          </a:xfrm>
          <a:prstGeom prst="rect">
            <a:avLst/>
          </a:prstGeom>
        </p:spPr>
      </p:pic>
    </p:spTree>
    <p:extLst>
      <p:ext uri="{BB962C8B-B14F-4D97-AF65-F5344CB8AC3E}">
        <p14:creationId xmlns:p14="http://schemas.microsoft.com/office/powerpoint/2010/main" val="3874927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3704" y="731520"/>
            <a:ext cx="8348472" cy="5568696"/>
          </a:xfrm>
        </p:spPr>
        <p:txBody>
          <a:bodyPr>
            <a:normAutofit/>
          </a:bodyPr>
          <a:lstStyle/>
          <a:p>
            <a:pPr marL="0">
              <a:lnSpc>
                <a:spcPct val="200000"/>
              </a:lnSpc>
              <a:spcBef>
                <a:spcPts val="0"/>
              </a:spcBef>
            </a:pPr>
            <a:r>
              <a:rPr lang="en-US" sz="2000" b="1"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Current Trends:</a:t>
            </a:r>
            <a:endParaRPr lang="en-US" sz="2000" b="1" dirty="0">
              <a:latin typeface="Trebuchet MS" panose="020B0603020202020204" pitchFamily="34" charset="0"/>
              <a:ea typeface="Calibri" panose="020F0502020204030204" pitchFamily="34" charset="0"/>
              <a:cs typeface="Times New Roman" panose="02020603050405020304" pitchFamily="18" charset="0"/>
            </a:endParaRPr>
          </a:p>
          <a:p>
            <a:pPr>
              <a:lnSpc>
                <a:spcPct val="20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Open Banking and Open Insurance</a:t>
            </a:r>
          </a:p>
          <a:p>
            <a:pPr>
              <a:lnSpc>
                <a:spcPct val="20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Regulatory Sandboxes</a:t>
            </a:r>
          </a:p>
          <a:p>
            <a:pPr marL="0" indent="0">
              <a:lnSpc>
                <a:spcPct val="200000"/>
              </a:lnSpc>
              <a:spcBef>
                <a:spcPts val="0"/>
              </a:spcBef>
              <a:buNone/>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marL="0">
              <a:lnSpc>
                <a:spcPct val="200000"/>
              </a:lnSpc>
              <a:spcBef>
                <a:spcPts val="0"/>
              </a:spcBef>
            </a:pPr>
            <a:r>
              <a:rPr lang="en-US" sz="2000" b="1"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Way Forward/Future Expectation:</a:t>
            </a:r>
            <a:endParaRPr lang="en-US" sz="2000" b="1"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Digital Identity and EKYC</a:t>
            </a: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Blockchain and Smart Contracts</a:t>
            </a: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Regulatory Compliance and Data Privacy</a:t>
            </a:r>
          </a:p>
          <a:p>
            <a:endParaRPr lang="en-US" dirty="0"/>
          </a:p>
        </p:txBody>
      </p:sp>
      <p:pic>
        <p:nvPicPr>
          <p:cNvPr id="2" name="Picture 1">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47621" y="5940488"/>
            <a:ext cx="3239770" cy="719455"/>
          </a:xfrm>
          <a:prstGeom prst="rect">
            <a:avLst/>
          </a:prstGeom>
        </p:spPr>
      </p:pic>
    </p:spTree>
    <p:extLst>
      <p:ext uri="{BB962C8B-B14F-4D97-AF65-F5344CB8AC3E}">
        <p14:creationId xmlns:p14="http://schemas.microsoft.com/office/powerpoint/2010/main" val="4261278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0825" y="258985"/>
            <a:ext cx="9483788" cy="528797"/>
          </a:xfrm>
        </p:spPr>
        <p:txBody>
          <a:bodyPr>
            <a:normAutofit fontScale="90000"/>
          </a:bodyPr>
          <a:lstStyle/>
          <a:p>
            <a:pPr lvl="0" indent="-342900">
              <a:lnSpc>
                <a:spcPct val="150000"/>
              </a:lnSpc>
              <a:spcBef>
                <a:spcPts val="0"/>
              </a:spcBef>
            </a:pPr>
            <a:r>
              <a:rPr lang="en-US" sz="31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THE EAST AFRICA PERSPECTIVE</a:t>
            </a:r>
            <a:br>
              <a:rPr lang="en-US" sz="18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1828800" y="1033272"/>
            <a:ext cx="9675812" cy="5605272"/>
          </a:xfrm>
        </p:spPr>
        <p:txBody>
          <a:bodyPr>
            <a:normAutofit/>
          </a:bodyPr>
          <a:lstStyle/>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The East African insurance market has witnessed significant growth and transformation in recent years.</a:t>
            </a:r>
          </a:p>
          <a:p>
            <a:pPr lvl="0">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 </a:t>
            </a: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East Africa is a dynamic and diverse region with high potential for insurance growth and innovation.</a:t>
            </a:r>
          </a:p>
          <a:p>
            <a:pPr lvl="0">
              <a:spcBef>
                <a:spcPts val="0"/>
              </a:spcBef>
              <a:buFont typeface="Trebuchet MS" panose="020B0603020202020204" pitchFamily="34" charset="0"/>
              <a:buChar char="-"/>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The region faces unique challenges such as low insurance penetration and underdeveloped infrastructure, low awareness, affordability, trust</a:t>
            </a:r>
          </a:p>
          <a:p>
            <a:pPr lvl="0">
              <a:spcBef>
                <a:spcPts val="0"/>
              </a:spcBef>
              <a:buFont typeface="Trebuchet MS" panose="020B0603020202020204" pitchFamily="34" charset="0"/>
              <a:buChar char="-"/>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As technology adoption increases and consumer expectations evolve, the region presents unique opportunities and challenges for insurance companies operating in East Africa.</a:t>
            </a:r>
          </a:p>
          <a:p>
            <a:endParaRPr lang="en-US" dirty="0"/>
          </a:p>
        </p:txBody>
      </p:sp>
      <p:pic>
        <p:nvPicPr>
          <p:cNvPr id="4" name="Picture 3">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55933" y="5987040"/>
            <a:ext cx="3239770" cy="719455"/>
          </a:xfrm>
          <a:prstGeom prst="rect">
            <a:avLst/>
          </a:prstGeom>
        </p:spPr>
      </p:pic>
    </p:spTree>
    <p:extLst>
      <p:ext uri="{BB962C8B-B14F-4D97-AF65-F5344CB8AC3E}">
        <p14:creationId xmlns:p14="http://schemas.microsoft.com/office/powerpoint/2010/main" val="14878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7944" y="950976"/>
            <a:ext cx="9043416" cy="5010912"/>
          </a:xfrm>
        </p:spPr>
        <p:txBody>
          <a:bodyPr>
            <a:normAutofit/>
          </a:bodyPr>
          <a:lstStyle/>
          <a:p>
            <a:pPr marL="0">
              <a:lnSpc>
                <a:spcPct val="200000"/>
              </a:lnSpc>
              <a:spcBef>
                <a:spcPts val="0"/>
              </a:spcBef>
            </a:pPr>
            <a:r>
              <a:rPr lang="en-US" sz="2000" b="1"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Current Trends:</a:t>
            </a:r>
            <a:endParaRPr lang="en-US" sz="2000" b="1" dirty="0">
              <a:latin typeface="Trebuchet MS" panose="020B0603020202020204" pitchFamily="34" charset="0"/>
              <a:ea typeface="Calibri" panose="020F0502020204030204" pitchFamily="34" charset="0"/>
              <a:cs typeface="Times New Roman" panose="02020603050405020304" pitchFamily="18" charset="0"/>
            </a:endParaRPr>
          </a:p>
          <a:p>
            <a:pPr>
              <a:lnSpc>
                <a:spcPct val="20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Mobile Insurance Solutions</a:t>
            </a:r>
          </a:p>
          <a:p>
            <a:pPr>
              <a:lnSpc>
                <a:spcPct val="20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Insuretech Disruption</a:t>
            </a:r>
          </a:p>
          <a:p>
            <a:pPr marL="0">
              <a:lnSpc>
                <a:spcPct val="200000"/>
              </a:lnSpc>
              <a:spcBef>
                <a:spcPts val="0"/>
              </a:spcBef>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marL="0">
              <a:lnSpc>
                <a:spcPct val="200000"/>
              </a:lnSpc>
              <a:spcBef>
                <a:spcPts val="0"/>
              </a:spcBef>
            </a:pPr>
            <a:r>
              <a:rPr lang="en-US" sz="2000" b="1"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Way Forward/Future Prediction:</a:t>
            </a:r>
            <a:endParaRPr lang="en-US" sz="2000" b="1"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Collaborative Partnerships</a:t>
            </a: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Embracing Digital Platforms</a:t>
            </a: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Product Innovation and Customization </a:t>
            </a:r>
          </a:p>
          <a:p>
            <a:pPr marL="0">
              <a:lnSpc>
                <a:spcPct val="150000"/>
              </a:lnSpc>
              <a:spcBef>
                <a:spcPts val="0"/>
              </a:spcBef>
            </a:pPr>
            <a:endParaRPr lang="en-US" sz="2400" dirty="0">
              <a:latin typeface="Trebuchet MS" panose="020B0603020202020204" pitchFamily="34" charset="0"/>
              <a:ea typeface="Calibri" panose="020F0502020204030204" pitchFamily="34" charset="0"/>
              <a:cs typeface="Times New Roman" panose="02020603050405020304" pitchFamily="18" charset="0"/>
            </a:endParaRPr>
          </a:p>
          <a:p>
            <a:endParaRPr lang="en-US" dirty="0"/>
          </a:p>
        </p:txBody>
      </p:sp>
      <p:pic>
        <p:nvPicPr>
          <p:cNvPr id="2" name="Picture 1">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64493" y="5974357"/>
            <a:ext cx="3239770" cy="719455"/>
          </a:xfrm>
          <a:prstGeom prst="rect">
            <a:avLst/>
          </a:prstGeom>
        </p:spPr>
      </p:pic>
    </p:spTree>
    <p:extLst>
      <p:ext uri="{BB962C8B-B14F-4D97-AF65-F5344CB8AC3E}">
        <p14:creationId xmlns:p14="http://schemas.microsoft.com/office/powerpoint/2010/main" val="2819237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2808" y="138240"/>
            <a:ext cx="9611804" cy="823723"/>
          </a:xfrm>
        </p:spPr>
        <p:txBody>
          <a:bodyPr>
            <a:normAutofit fontScale="90000"/>
          </a:bodyPr>
          <a:lstStyle/>
          <a:p>
            <a:pPr marL="0" marR="0">
              <a:lnSpc>
                <a:spcPct val="150000"/>
              </a:lnSpc>
              <a:spcBef>
                <a:spcPts val="0"/>
              </a:spcBef>
              <a:spcAft>
                <a:spcPts val="0"/>
              </a:spcAft>
            </a:pPr>
            <a:r>
              <a:rPr lang="en-US" sz="3100" dirty="0">
                <a:latin typeface="Trebuchet MS" panose="020B0603020202020204" pitchFamily="34" charset="0"/>
                <a:ea typeface="Calibri" panose="020F0502020204030204" pitchFamily="34" charset="0"/>
                <a:cs typeface="Times New Roman" panose="02020603050405020304" pitchFamily="18" charset="0"/>
              </a:rPr>
              <a:t>OSERVATIONS ON THE EAST AFRICA MARKET</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1435607" y="1152143"/>
            <a:ext cx="10069005" cy="5340097"/>
          </a:xfrm>
        </p:spPr>
        <p:txBody>
          <a:bodyPr>
            <a:normAutofit/>
          </a:bodyPr>
          <a:lstStyle/>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Times New Roman" panose="02020603050405020304" pitchFamily="18" charset="0"/>
                <a:cs typeface="Times New Roman" panose="02020603050405020304" pitchFamily="18" charset="0"/>
              </a:rPr>
              <a:t>Insurers can leverage digital technologies, alternative distribution channels, micro insurance products and partnerships to reach new customers and markets.</a:t>
            </a: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Times New Roman" panose="02020603050405020304" pitchFamily="18" charset="0"/>
                <a:cs typeface="Times New Roman" panose="02020603050405020304" pitchFamily="18" charset="0"/>
              </a:rPr>
              <a:t>Insurers can also tap into emerging opportunities such as green energy, agriculture, health and mobile money</a:t>
            </a: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Times New Roman" panose="02020603050405020304" pitchFamily="18" charset="0"/>
                <a:cs typeface="Times New Roman" panose="02020603050405020304" pitchFamily="18" charset="0"/>
              </a:rPr>
              <a:t>The insurance sector are prime targets for cyber-attacks and data breaches; </a:t>
            </a: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Times New Roman" panose="02020603050405020304" pitchFamily="18" charset="0"/>
                <a:cs typeface="Times New Roman" panose="02020603050405020304" pitchFamily="18" charset="0"/>
              </a:rPr>
              <a:t>Third party risks: insurance companies work with third parties such as IT service providers (e.g. Medical Cards) who may have inadequate security measures.</a:t>
            </a: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Times New Roman" panose="02020603050405020304" pitchFamily="18" charset="0"/>
                <a:cs typeface="Times New Roman" panose="02020603050405020304" pitchFamily="18" charset="0"/>
              </a:rPr>
              <a:t>Insider threats - employees may maliciously, accidentally leak customer's information or may have weak passwords.</a:t>
            </a: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Times New Roman" panose="02020603050405020304" pitchFamily="18" charset="0"/>
                <a:cs typeface="Times New Roman" panose="02020603050405020304" pitchFamily="18" charset="0"/>
              </a:rPr>
              <a:t>Use of personal data for profiling and pricing may result in undesirable consequences.</a:t>
            </a:r>
          </a:p>
          <a:p>
            <a:endParaRPr lang="en-US" dirty="0"/>
          </a:p>
        </p:txBody>
      </p:sp>
      <p:pic>
        <p:nvPicPr>
          <p:cNvPr id="4" name="Picture 3">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52230" y="5878974"/>
            <a:ext cx="3239770" cy="719455"/>
          </a:xfrm>
          <a:prstGeom prst="rect">
            <a:avLst/>
          </a:prstGeom>
        </p:spPr>
      </p:pic>
    </p:spTree>
    <p:extLst>
      <p:ext uri="{BB962C8B-B14F-4D97-AF65-F5344CB8AC3E}">
        <p14:creationId xmlns:p14="http://schemas.microsoft.com/office/powerpoint/2010/main" val="2899160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9202"/>
          </a:xfrm>
        </p:spPr>
        <p:txBody>
          <a:bodyPr>
            <a:normAutofit/>
          </a:bodyPr>
          <a:lstStyle/>
          <a:p>
            <a:r>
              <a:rPr lang="en-US" sz="2800" dirty="0">
                <a:latin typeface="Trebuchet MS" panose="020B0603020202020204" pitchFamily="34" charset="0"/>
              </a:rPr>
              <a:t>DATA PRIVACY &amp; SECURITY LEGISLATION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3605068"/>
              </p:ext>
            </p:extLst>
          </p:nvPr>
        </p:nvGraphicFramePr>
        <p:xfrm>
          <a:off x="1865374" y="1490471"/>
          <a:ext cx="9500617" cy="5162358"/>
        </p:xfrm>
        <a:graphic>
          <a:graphicData uri="http://schemas.openxmlformats.org/drawingml/2006/table">
            <a:tbl>
              <a:tblPr firstRow="1" bandRow="1">
                <a:tableStyleId>{5940675A-B579-460E-94D1-54222C63F5DA}</a:tableStyleId>
              </a:tblPr>
              <a:tblGrid>
                <a:gridCol w="1042418">
                  <a:extLst>
                    <a:ext uri="{9D8B030D-6E8A-4147-A177-3AD203B41FA5}">
                      <a16:colId xmlns:a16="http://schemas.microsoft.com/office/drawing/2014/main" val="20000"/>
                    </a:ext>
                  </a:extLst>
                </a:gridCol>
                <a:gridCol w="8458199">
                  <a:extLst>
                    <a:ext uri="{9D8B030D-6E8A-4147-A177-3AD203B41FA5}">
                      <a16:colId xmlns:a16="http://schemas.microsoft.com/office/drawing/2014/main" val="20001"/>
                    </a:ext>
                  </a:extLst>
                </a:gridCol>
              </a:tblGrid>
              <a:tr h="1376556">
                <a:tc>
                  <a:txBody>
                    <a:bodyPr/>
                    <a:lstStyle/>
                    <a:p>
                      <a:pPr marL="0" marR="0">
                        <a:lnSpc>
                          <a:spcPct val="150000"/>
                        </a:lnSpc>
                        <a:spcBef>
                          <a:spcPts val="0"/>
                        </a:spcBef>
                        <a:spcAft>
                          <a:spcPts val="0"/>
                        </a:spcAft>
                      </a:pPr>
                      <a:r>
                        <a:rPr lang="en-US" sz="1600" dirty="0">
                          <a:effectLst/>
                          <a:latin typeface="Trebuchet MS" panose="020B0603020202020204" pitchFamily="34" charset="0"/>
                        </a:rPr>
                        <a:t>Burundi</a:t>
                      </a:r>
                      <a:endParaRPr lang="en-US" sz="16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600" kern="1200" dirty="0">
                          <a:effectLst/>
                          <a:latin typeface="Trebuchet MS" panose="020B0603020202020204" pitchFamily="34" charset="0"/>
                        </a:rPr>
                        <a:t>There are no specific data security requirements in Burundi. There are no breach notification requirements in Burundi. </a:t>
                      </a:r>
                      <a:endParaRPr lang="en-US" sz="1600" dirty="0">
                        <a:effectLst/>
                        <a:latin typeface="Trebuchet MS" panose="020B0603020202020204" pitchFamily="34" charset="0"/>
                      </a:endParaRPr>
                    </a:p>
                    <a:p>
                      <a:pPr marL="0" marR="0">
                        <a:lnSpc>
                          <a:spcPct val="150000"/>
                        </a:lnSpc>
                        <a:spcBef>
                          <a:spcPts val="0"/>
                        </a:spcBef>
                        <a:spcAft>
                          <a:spcPts val="0"/>
                        </a:spcAft>
                      </a:pPr>
                      <a:r>
                        <a:rPr lang="en-US" sz="1600" kern="1200" dirty="0">
                          <a:effectLst/>
                          <a:latin typeface="Trebuchet MS" panose="020B0603020202020204" pitchFamily="34" charset="0"/>
                        </a:rPr>
                        <a:t>The relevant sector specific agency or regulator is generally authorized to enforce violations of confidentiality requirements. </a:t>
                      </a:r>
                      <a:endParaRPr lang="en-US" sz="16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065005">
                <a:tc>
                  <a:txBody>
                    <a:bodyPr/>
                    <a:lstStyle/>
                    <a:p>
                      <a:pPr marL="0" marR="0">
                        <a:lnSpc>
                          <a:spcPct val="150000"/>
                        </a:lnSpc>
                        <a:spcBef>
                          <a:spcPts val="0"/>
                        </a:spcBef>
                        <a:spcAft>
                          <a:spcPts val="0"/>
                        </a:spcAft>
                      </a:pPr>
                      <a:r>
                        <a:rPr lang="en-US" sz="1600" dirty="0">
                          <a:effectLst/>
                          <a:latin typeface="Trebuchet MS" panose="020B0603020202020204" pitchFamily="34" charset="0"/>
                        </a:rPr>
                        <a:t>Kenya</a:t>
                      </a:r>
                      <a:endParaRPr lang="en-US" sz="16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600" kern="1200" dirty="0">
                          <a:effectLst/>
                          <a:latin typeface="Trebuchet MS" panose="020B0603020202020204" pitchFamily="34" charset="0"/>
                        </a:rPr>
                        <a:t>Data protection act 2019</a:t>
                      </a:r>
                      <a:endParaRPr lang="en-US" sz="1600" dirty="0">
                        <a:effectLst/>
                        <a:latin typeface="Trebuchet MS" panose="020B0603020202020204" pitchFamily="34" charset="0"/>
                      </a:endParaRPr>
                    </a:p>
                    <a:p>
                      <a:pPr marL="0" marR="0">
                        <a:lnSpc>
                          <a:spcPct val="150000"/>
                        </a:lnSpc>
                        <a:spcBef>
                          <a:spcPts val="0"/>
                        </a:spcBef>
                        <a:spcAft>
                          <a:spcPts val="0"/>
                        </a:spcAft>
                      </a:pPr>
                      <a:r>
                        <a:rPr lang="en-US" sz="1600" kern="1200" dirty="0">
                          <a:effectLst/>
                          <a:latin typeface="Trebuchet MS" panose="020B0603020202020204" pitchFamily="34" charset="0"/>
                        </a:rPr>
                        <a:t>Regulatory compliance: There is compliance obligations emanating from data protection laws for data handlers</a:t>
                      </a:r>
                      <a:endParaRPr lang="en-US" sz="16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679080">
                <a:tc>
                  <a:txBody>
                    <a:bodyPr/>
                    <a:lstStyle/>
                    <a:p>
                      <a:pPr marL="0" marR="0">
                        <a:lnSpc>
                          <a:spcPct val="150000"/>
                        </a:lnSpc>
                        <a:spcBef>
                          <a:spcPts val="0"/>
                        </a:spcBef>
                        <a:spcAft>
                          <a:spcPts val="0"/>
                        </a:spcAft>
                      </a:pPr>
                      <a:r>
                        <a:rPr lang="en-US" sz="1600">
                          <a:effectLst/>
                          <a:latin typeface="Trebuchet MS" panose="020B0603020202020204" pitchFamily="34" charset="0"/>
                        </a:rPr>
                        <a:t>Rwanda</a:t>
                      </a:r>
                      <a:endParaRPr lang="en-US" sz="16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tabLst>
                          <a:tab pos="457200" algn="l"/>
                        </a:tabLst>
                      </a:pPr>
                      <a:r>
                        <a:rPr lang="en-GB" sz="1600" kern="1200" dirty="0">
                          <a:effectLst/>
                          <a:latin typeface="Trebuchet MS" panose="020B0603020202020204" pitchFamily="34" charset="0"/>
                        </a:rPr>
                        <a:t>Financial Services Consumer Protection law (Regulation 55 /2022) – one of the objectives of the law is data privacy - </a:t>
                      </a:r>
                      <a:r>
                        <a:rPr lang="en-US" sz="1600" kern="1200" dirty="0">
                          <a:effectLst/>
                          <a:latin typeface="Trebuchet MS" panose="020B0603020202020204" pitchFamily="34" charset="0"/>
                        </a:rPr>
                        <a:t>No disclosure of customer Info without consent unless allowed by other laws.</a:t>
                      </a:r>
                      <a:endParaRPr lang="en-US" sz="1600" dirty="0">
                        <a:effectLst/>
                        <a:latin typeface="Trebuchet MS" panose="020B0603020202020204" pitchFamily="34" charset="0"/>
                      </a:endParaRPr>
                    </a:p>
                    <a:p>
                      <a:pPr marL="0" marR="0">
                        <a:lnSpc>
                          <a:spcPct val="150000"/>
                        </a:lnSpc>
                        <a:spcBef>
                          <a:spcPts val="0"/>
                        </a:spcBef>
                        <a:spcAft>
                          <a:spcPts val="0"/>
                        </a:spcAft>
                        <a:tabLst>
                          <a:tab pos="457200" algn="l"/>
                        </a:tabLst>
                      </a:pPr>
                      <a:r>
                        <a:rPr lang="en-GB" sz="1600" kern="1200" dirty="0">
                          <a:effectLst/>
                          <a:latin typeface="Trebuchet MS" panose="020B0603020202020204" pitchFamily="34" charset="0"/>
                        </a:rPr>
                        <a:t>Rwanda's law on the protection of personal data and privacy was officially gazetted on 15th October 2021. One of the tenets of this law is the clear and unambiguous consent of an individual to the collection, storage, and processing of personal data, which is a fundamental right.</a:t>
                      </a:r>
                      <a:endParaRPr lang="en-US" sz="16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40713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16196471"/>
              </p:ext>
            </p:extLst>
          </p:nvPr>
        </p:nvGraphicFramePr>
        <p:xfrm>
          <a:off x="2177732" y="652272"/>
          <a:ext cx="8996235" cy="5927458"/>
        </p:xfrm>
        <a:graphic>
          <a:graphicData uri="http://schemas.openxmlformats.org/drawingml/2006/table">
            <a:tbl>
              <a:tblPr firstRow="1" bandRow="1">
                <a:tableStyleId>{5940675A-B579-460E-94D1-54222C63F5DA}</a:tableStyleId>
              </a:tblPr>
              <a:tblGrid>
                <a:gridCol w="1068388">
                  <a:extLst>
                    <a:ext uri="{9D8B030D-6E8A-4147-A177-3AD203B41FA5}">
                      <a16:colId xmlns:a16="http://schemas.microsoft.com/office/drawing/2014/main" val="20000"/>
                    </a:ext>
                  </a:extLst>
                </a:gridCol>
                <a:gridCol w="7927847">
                  <a:extLst>
                    <a:ext uri="{9D8B030D-6E8A-4147-A177-3AD203B41FA5}">
                      <a16:colId xmlns:a16="http://schemas.microsoft.com/office/drawing/2014/main" val="20001"/>
                    </a:ext>
                  </a:extLst>
                </a:gridCol>
              </a:tblGrid>
              <a:tr h="3160776">
                <a:tc>
                  <a:txBody>
                    <a:bodyPr/>
                    <a:lstStyle/>
                    <a:p>
                      <a:pPr marL="0" marR="0">
                        <a:lnSpc>
                          <a:spcPct val="150000"/>
                        </a:lnSpc>
                        <a:spcBef>
                          <a:spcPts val="0"/>
                        </a:spcBef>
                        <a:spcAft>
                          <a:spcPts val="0"/>
                        </a:spcAft>
                      </a:pPr>
                      <a:r>
                        <a:rPr lang="en-US" sz="1600" dirty="0">
                          <a:effectLst/>
                          <a:latin typeface="Trebuchet MS" panose="020B0603020202020204" pitchFamily="34" charset="0"/>
                        </a:rPr>
                        <a:t>Tanzania</a:t>
                      </a:r>
                      <a:endParaRPr lang="en-US" sz="16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1600" kern="1200" dirty="0">
                          <a:effectLst/>
                          <a:latin typeface="Trebuchet MS" panose="020B0603020202020204" pitchFamily="34" charset="0"/>
                        </a:rPr>
                        <a:t>Data privacy &amp; Security</a:t>
                      </a:r>
                      <a:endParaRPr lang="en-US" sz="1600" dirty="0">
                        <a:effectLst/>
                        <a:latin typeface="Trebuchet MS" panose="020B0603020202020204" pitchFamily="34" charset="0"/>
                      </a:endParaRPr>
                    </a:p>
                    <a:p>
                      <a:pPr>
                        <a:lnSpc>
                          <a:spcPct val="150000"/>
                        </a:lnSpc>
                        <a:spcAft>
                          <a:spcPts val="0"/>
                        </a:spcAft>
                      </a:pPr>
                      <a:r>
                        <a:rPr lang="en-US" sz="1600" kern="1200" dirty="0">
                          <a:effectLst/>
                          <a:latin typeface="Trebuchet MS" panose="020B0603020202020204" pitchFamily="34" charset="0"/>
                        </a:rPr>
                        <a:t>Apart from the Constitutional provisions on privacy, Tanzania is yet to enact a comprehensive law on data protection. </a:t>
                      </a:r>
                      <a:endParaRPr lang="en-US" sz="1600" dirty="0">
                        <a:effectLst/>
                        <a:latin typeface="Trebuchet MS" panose="020B0603020202020204" pitchFamily="34" charset="0"/>
                      </a:endParaRPr>
                    </a:p>
                    <a:p>
                      <a:pPr>
                        <a:lnSpc>
                          <a:spcPct val="150000"/>
                        </a:lnSpc>
                        <a:spcAft>
                          <a:spcPts val="0"/>
                        </a:spcAft>
                      </a:pPr>
                      <a:r>
                        <a:rPr lang="en-US" sz="1600" kern="1200" dirty="0">
                          <a:effectLst/>
                          <a:latin typeface="Trebuchet MS" panose="020B0603020202020204" pitchFamily="34" charset="0"/>
                        </a:rPr>
                        <a:t>There are some national laws with provisions on protection of the right to privacy and data protection in Tanzania. </a:t>
                      </a:r>
                      <a:endParaRPr lang="en-US" sz="1600" dirty="0">
                        <a:effectLst/>
                        <a:latin typeface="Trebuchet MS" panose="020B0603020202020204" pitchFamily="34" charset="0"/>
                      </a:endParaRPr>
                    </a:p>
                    <a:p>
                      <a:pPr marL="0" marR="0">
                        <a:lnSpc>
                          <a:spcPct val="150000"/>
                        </a:lnSpc>
                        <a:spcBef>
                          <a:spcPts val="0"/>
                        </a:spcBef>
                        <a:spcAft>
                          <a:spcPts val="0"/>
                        </a:spcAft>
                      </a:pPr>
                      <a:r>
                        <a:rPr lang="en-US" sz="1600" kern="1200" dirty="0">
                          <a:effectLst/>
                          <a:latin typeface="Trebuchet MS" panose="020B0603020202020204" pitchFamily="34" charset="0"/>
                        </a:rPr>
                        <a:t>Nevertheless, some laws like the Prevention of Terrorism Act, 2002, the Tanzania Intelligence and Security Services Act, 1996 and the Electronic and Postal Communication Act, 2010 have contentious provisions that potentially limit the right to privacy including by allowing surveillance and monitoring of digital communications and other online activity of citizens</a:t>
                      </a:r>
                      <a:endParaRPr lang="en-US" sz="16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314625">
                <a:tc>
                  <a:txBody>
                    <a:bodyPr/>
                    <a:lstStyle/>
                    <a:p>
                      <a:pPr marL="0" marR="0">
                        <a:lnSpc>
                          <a:spcPct val="150000"/>
                        </a:lnSpc>
                        <a:spcBef>
                          <a:spcPts val="0"/>
                        </a:spcBef>
                        <a:spcAft>
                          <a:spcPts val="0"/>
                        </a:spcAft>
                      </a:pPr>
                      <a:r>
                        <a:rPr lang="en-US" sz="1600">
                          <a:effectLst/>
                          <a:latin typeface="Trebuchet MS" panose="020B0603020202020204" pitchFamily="34" charset="0"/>
                        </a:rPr>
                        <a:t>Uganda</a:t>
                      </a:r>
                      <a:endParaRPr lang="en-US" sz="1600" b="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GB" sz="1600" kern="1200" dirty="0">
                          <a:effectLst/>
                          <a:latin typeface="Trebuchet MS" panose="020B0603020202020204" pitchFamily="34" charset="0"/>
                        </a:rPr>
                        <a:t>Data protection and privacy Act 2019</a:t>
                      </a:r>
                      <a:endParaRPr lang="en-US" sz="1600" dirty="0">
                        <a:effectLst/>
                        <a:latin typeface="Trebuchet MS" panose="020B0603020202020204" pitchFamily="34" charset="0"/>
                      </a:endParaRPr>
                    </a:p>
                    <a:p>
                      <a:pPr marL="0" marR="0">
                        <a:lnSpc>
                          <a:spcPct val="150000"/>
                        </a:lnSpc>
                        <a:spcBef>
                          <a:spcPts val="0"/>
                        </a:spcBef>
                        <a:spcAft>
                          <a:spcPts val="0"/>
                        </a:spcAft>
                      </a:pPr>
                      <a:r>
                        <a:rPr lang="en-US" sz="1600" kern="1200" dirty="0">
                          <a:effectLst/>
                          <a:latin typeface="Trebuchet MS" panose="020B0603020202020204" pitchFamily="34" charset="0"/>
                        </a:rPr>
                        <a:t>An</a:t>
                      </a:r>
                      <a:r>
                        <a:rPr lang="en-US" sz="1600" kern="1200" spc="210" dirty="0">
                          <a:effectLst/>
                          <a:latin typeface="Trebuchet MS" panose="020B0603020202020204" pitchFamily="34" charset="0"/>
                        </a:rPr>
                        <a:t> </a:t>
                      </a:r>
                      <a:r>
                        <a:rPr lang="en-US" sz="1600" kern="1200" dirty="0">
                          <a:effectLst/>
                          <a:latin typeface="Trebuchet MS" panose="020B0603020202020204" pitchFamily="34" charset="0"/>
                        </a:rPr>
                        <a:t>Act </a:t>
                      </a:r>
                      <a:r>
                        <a:rPr lang="en-US" sz="1600" kern="1200" spc="20" dirty="0">
                          <a:effectLst/>
                          <a:latin typeface="Trebuchet MS" panose="020B0603020202020204" pitchFamily="34" charset="0"/>
                        </a:rPr>
                        <a:t> </a:t>
                      </a:r>
                      <a:r>
                        <a:rPr lang="en-US" sz="1600" kern="1200" dirty="0">
                          <a:effectLst/>
                          <a:latin typeface="Trebuchet MS" panose="020B0603020202020204" pitchFamily="34" charset="0"/>
                        </a:rPr>
                        <a:t>to</a:t>
                      </a:r>
                      <a:r>
                        <a:rPr lang="en-US" sz="1600" kern="1200" spc="235" dirty="0">
                          <a:effectLst/>
                          <a:latin typeface="Trebuchet MS" panose="020B0603020202020204" pitchFamily="34" charset="0"/>
                        </a:rPr>
                        <a:t> </a:t>
                      </a:r>
                      <a:r>
                        <a:rPr lang="en-US" sz="1600" kern="1200" dirty="0">
                          <a:effectLst/>
                          <a:latin typeface="Trebuchet MS" panose="020B0603020202020204" pitchFamily="34" charset="0"/>
                        </a:rPr>
                        <a:t>protect </a:t>
                      </a:r>
                      <a:r>
                        <a:rPr lang="en-US" sz="1600" kern="1200" spc="50" dirty="0">
                          <a:effectLst/>
                          <a:latin typeface="Trebuchet MS" panose="020B0603020202020204" pitchFamily="34" charset="0"/>
                        </a:rPr>
                        <a:t> </a:t>
                      </a:r>
                      <a:r>
                        <a:rPr lang="en-US" sz="1600" kern="1200" dirty="0">
                          <a:effectLst/>
                          <a:latin typeface="Trebuchet MS" panose="020B0603020202020204" pitchFamily="34" charset="0"/>
                        </a:rPr>
                        <a:t>the</a:t>
                      </a:r>
                      <a:r>
                        <a:rPr lang="en-US" sz="1600" kern="1200" spc="260" dirty="0">
                          <a:effectLst/>
                          <a:latin typeface="Trebuchet MS" panose="020B0603020202020204" pitchFamily="34" charset="0"/>
                        </a:rPr>
                        <a:t> </a:t>
                      </a:r>
                      <a:r>
                        <a:rPr lang="en-US" sz="1600" kern="1200" dirty="0">
                          <a:effectLst/>
                          <a:latin typeface="Trebuchet MS" panose="020B0603020202020204" pitchFamily="34" charset="0"/>
                        </a:rPr>
                        <a:t>privacy </a:t>
                      </a:r>
                      <a:r>
                        <a:rPr lang="en-US" sz="1600" kern="1200" spc="215" dirty="0">
                          <a:effectLst/>
                          <a:latin typeface="Trebuchet MS" panose="020B0603020202020204" pitchFamily="34" charset="0"/>
                        </a:rPr>
                        <a:t> </a:t>
                      </a:r>
                      <a:r>
                        <a:rPr lang="en-US" sz="1600" kern="1200" dirty="0">
                          <a:effectLst/>
                          <a:latin typeface="Trebuchet MS" panose="020B0603020202020204" pitchFamily="34" charset="0"/>
                        </a:rPr>
                        <a:t>of</a:t>
                      </a:r>
                      <a:r>
                        <a:rPr lang="en-US" sz="1600" kern="1200" spc="155" dirty="0">
                          <a:effectLst/>
                          <a:latin typeface="Trebuchet MS" panose="020B0603020202020204" pitchFamily="34" charset="0"/>
                        </a:rPr>
                        <a:t> </a:t>
                      </a:r>
                      <a:r>
                        <a:rPr lang="en-US" sz="1600" kern="1200" dirty="0">
                          <a:effectLst/>
                          <a:latin typeface="Trebuchet MS" panose="020B0603020202020204" pitchFamily="34" charset="0"/>
                        </a:rPr>
                        <a:t>the</a:t>
                      </a:r>
                      <a:r>
                        <a:rPr lang="en-US" sz="1600" kern="1200" spc="260" dirty="0">
                          <a:effectLst/>
                          <a:latin typeface="Trebuchet MS" panose="020B0603020202020204" pitchFamily="34" charset="0"/>
                        </a:rPr>
                        <a:t> </a:t>
                      </a:r>
                      <a:r>
                        <a:rPr lang="en-US" sz="1600" kern="1200" dirty="0">
                          <a:effectLst/>
                          <a:latin typeface="Trebuchet MS" panose="020B0603020202020204" pitchFamily="34" charset="0"/>
                        </a:rPr>
                        <a:t>individual  </a:t>
                      </a:r>
                      <a:r>
                        <a:rPr lang="en-US" sz="1600" kern="1200" spc="25" dirty="0">
                          <a:effectLst/>
                          <a:latin typeface="Trebuchet MS" panose="020B0603020202020204" pitchFamily="34" charset="0"/>
                        </a:rPr>
                        <a:t> </a:t>
                      </a:r>
                      <a:r>
                        <a:rPr lang="en-US" sz="1600" kern="1200" dirty="0">
                          <a:effectLst/>
                          <a:latin typeface="Trebuchet MS" panose="020B0603020202020204" pitchFamily="34" charset="0"/>
                        </a:rPr>
                        <a:t>and  of</a:t>
                      </a:r>
                      <a:r>
                        <a:rPr lang="en-US" sz="1600" kern="1200" spc="230" dirty="0">
                          <a:effectLst/>
                          <a:latin typeface="Trebuchet MS" panose="020B0603020202020204" pitchFamily="34" charset="0"/>
                        </a:rPr>
                        <a:t> </a:t>
                      </a:r>
                      <a:r>
                        <a:rPr lang="en-US" sz="1600" kern="1200" dirty="0">
                          <a:effectLst/>
                          <a:latin typeface="Trebuchet MS" panose="020B0603020202020204" pitchFamily="34" charset="0"/>
                        </a:rPr>
                        <a:t>personal data</a:t>
                      </a:r>
                      <a:r>
                        <a:rPr lang="en-US" sz="1600" kern="1200" spc="105" dirty="0">
                          <a:effectLst/>
                          <a:latin typeface="Trebuchet MS" panose="020B0603020202020204" pitchFamily="34" charset="0"/>
                        </a:rPr>
                        <a:t> </a:t>
                      </a:r>
                      <a:r>
                        <a:rPr lang="en-US" sz="1600" kern="1200" dirty="0">
                          <a:effectLst/>
                          <a:latin typeface="Trebuchet MS" panose="020B0603020202020204" pitchFamily="34" charset="0"/>
                        </a:rPr>
                        <a:t>by</a:t>
                      </a:r>
                      <a:r>
                        <a:rPr lang="en-US" sz="1600" kern="1200" spc="45" dirty="0">
                          <a:effectLst/>
                          <a:latin typeface="Trebuchet MS" panose="020B0603020202020204" pitchFamily="34" charset="0"/>
                        </a:rPr>
                        <a:t> </a:t>
                      </a:r>
                      <a:r>
                        <a:rPr lang="en-US" sz="1600" kern="1200" dirty="0">
                          <a:effectLst/>
                          <a:latin typeface="Trebuchet MS" panose="020B0603020202020204" pitchFamily="34" charset="0"/>
                        </a:rPr>
                        <a:t>regulating</a:t>
                      </a:r>
                      <a:r>
                        <a:rPr lang="en-US" sz="1600" kern="1200" spc="260" dirty="0">
                          <a:effectLst/>
                          <a:latin typeface="Trebuchet MS" panose="020B0603020202020204" pitchFamily="34" charset="0"/>
                        </a:rPr>
                        <a:t> </a:t>
                      </a:r>
                      <a:r>
                        <a:rPr lang="en-US" sz="1600" kern="1200" dirty="0">
                          <a:effectLst/>
                          <a:latin typeface="Trebuchet MS" panose="020B0603020202020204" pitchFamily="34" charset="0"/>
                        </a:rPr>
                        <a:t>the</a:t>
                      </a:r>
                      <a:r>
                        <a:rPr lang="en-US" sz="1600" kern="1200" spc="60" dirty="0">
                          <a:effectLst/>
                          <a:latin typeface="Trebuchet MS" panose="020B0603020202020204" pitchFamily="34" charset="0"/>
                        </a:rPr>
                        <a:t> </a:t>
                      </a:r>
                      <a:r>
                        <a:rPr lang="en-US" sz="1600" kern="1200" dirty="0">
                          <a:effectLst/>
                          <a:latin typeface="Trebuchet MS" panose="020B0603020202020204" pitchFamily="34" charset="0"/>
                        </a:rPr>
                        <a:t>collection  and</a:t>
                      </a:r>
                      <a:r>
                        <a:rPr lang="en-US" sz="1600" kern="1200" spc="45" dirty="0">
                          <a:effectLst/>
                          <a:latin typeface="Trebuchet MS" panose="020B0603020202020204" pitchFamily="34" charset="0"/>
                        </a:rPr>
                        <a:t> </a:t>
                      </a:r>
                      <a:r>
                        <a:rPr lang="en-US" sz="1600" kern="1200" dirty="0">
                          <a:effectLst/>
                          <a:latin typeface="Trebuchet MS" panose="020B0603020202020204" pitchFamily="34" charset="0"/>
                        </a:rPr>
                        <a:t>processing </a:t>
                      </a:r>
                      <a:r>
                        <a:rPr lang="en-US" sz="1600" kern="1200" spc="90" dirty="0">
                          <a:effectLst/>
                          <a:latin typeface="Trebuchet MS" panose="020B0603020202020204" pitchFamily="34" charset="0"/>
                        </a:rPr>
                        <a:t> </a:t>
                      </a:r>
                      <a:r>
                        <a:rPr lang="en-US" sz="1600" kern="1200" dirty="0">
                          <a:effectLst/>
                          <a:latin typeface="Trebuchet MS" panose="020B0603020202020204" pitchFamily="34" charset="0"/>
                        </a:rPr>
                        <a:t>of personal information;  </a:t>
                      </a:r>
                      <a:r>
                        <a:rPr lang="en-US" sz="1600" kern="1200" spc="55" dirty="0">
                          <a:effectLst/>
                          <a:latin typeface="Trebuchet MS" panose="020B0603020202020204" pitchFamily="34" charset="0"/>
                        </a:rPr>
                        <a:t> </a:t>
                      </a:r>
                      <a:endParaRPr lang="en-US" sz="1600" dirty="0">
                        <a:effectLst/>
                        <a:latin typeface="Trebuchet MS" panose="020B0603020202020204" pitchFamily="34" charset="0"/>
                      </a:endParaRPr>
                    </a:p>
                    <a:p>
                      <a:pPr marL="0" marR="0">
                        <a:lnSpc>
                          <a:spcPct val="150000"/>
                        </a:lnSpc>
                        <a:spcBef>
                          <a:spcPts val="0"/>
                        </a:spcBef>
                        <a:spcAft>
                          <a:spcPts val="0"/>
                        </a:spcAft>
                      </a:pPr>
                      <a:r>
                        <a:rPr lang="en-US" sz="1600" kern="1200" dirty="0">
                          <a:effectLst/>
                          <a:latin typeface="Trebuchet MS" panose="020B0603020202020204" pitchFamily="34" charset="0"/>
                        </a:rPr>
                        <a:t>To</a:t>
                      </a:r>
                      <a:r>
                        <a:rPr lang="en-US" sz="1600" kern="1200" spc="210" dirty="0">
                          <a:effectLst/>
                          <a:latin typeface="Trebuchet MS" panose="020B0603020202020204" pitchFamily="34" charset="0"/>
                        </a:rPr>
                        <a:t> </a:t>
                      </a:r>
                      <a:r>
                        <a:rPr lang="en-US" sz="1600" kern="1200" dirty="0">
                          <a:effectLst/>
                          <a:latin typeface="Trebuchet MS" panose="020B0603020202020204" pitchFamily="34" charset="0"/>
                        </a:rPr>
                        <a:t>provide </a:t>
                      </a:r>
                      <a:r>
                        <a:rPr lang="en-US" sz="1600" kern="1200" spc="55" dirty="0">
                          <a:effectLst/>
                          <a:latin typeface="Trebuchet MS" panose="020B0603020202020204" pitchFamily="34" charset="0"/>
                        </a:rPr>
                        <a:t> </a:t>
                      </a:r>
                      <a:r>
                        <a:rPr lang="en-US" sz="1600" kern="1200" dirty="0">
                          <a:effectLst/>
                          <a:latin typeface="Trebuchet MS" panose="020B0603020202020204" pitchFamily="34" charset="0"/>
                        </a:rPr>
                        <a:t>for</a:t>
                      </a:r>
                      <a:r>
                        <a:rPr lang="en-US" sz="1600" kern="1200" spc="225" dirty="0">
                          <a:effectLst/>
                          <a:latin typeface="Trebuchet MS" panose="020B0603020202020204" pitchFamily="34" charset="0"/>
                        </a:rPr>
                        <a:t> </a:t>
                      </a:r>
                      <a:r>
                        <a:rPr lang="en-US" sz="1600" kern="1200" dirty="0">
                          <a:effectLst/>
                          <a:latin typeface="Trebuchet MS" panose="020B0603020202020204" pitchFamily="34" charset="0"/>
                        </a:rPr>
                        <a:t>the</a:t>
                      </a:r>
                      <a:r>
                        <a:rPr lang="en-US" sz="1600" kern="1200" spc="235" dirty="0">
                          <a:effectLst/>
                          <a:latin typeface="Trebuchet MS" panose="020B0603020202020204" pitchFamily="34" charset="0"/>
                        </a:rPr>
                        <a:t> </a:t>
                      </a:r>
                      <a:r>
                        <a:rPr lang="en-US" sz="1600" kern="1200" dirty="0">
                          <a:effectLst/>
                          <a:latin typeface="Trebuchet MS" panose="020B0603020202020204" pitchFamily="34" charset="0"/>
                        </a:rPr>
                        <a:t>rights </a:t>
                      </a:r>
                      <a:r>
                        <a:rPr lang="en-US" sz="1600" kern="1200" spc="15" dirty="0">
                          <a:effectLst/>
                          <a:latin typeface="Trebuchet MS" panose="020B0603020202020204" pitchFamily="34" charset="0"/>
                        </a:rPr>
                        <a:t> </a:t>
                      </a:r>
                      <a:r>
                        <a:rPr lang="en-US" sz="1600" kern="1200" dirty="0">
                          <a:effectLst/>
                          <a:latin typeface="Trebuchet MS" panose="020B0603020202020204" pitchFamily="34" charset="0"/>
                        </a:rPr>
                        <a:t>of</a:t>
                      </a:r>
                      <a:r>
                        <a:rPr lang="en-US" sz="1600" kern="1200" spc="165" dirty="0">
                          <a:effectLst/>
                          <a:latin typeface="Trebuchet MS" panose="020B0603020202020204" pitchFamily="34" charset="0"/>
                        </a:rPr>
                        <a:t> </a:t>
                      </a:r>
                      <a:r>
                        <a:rPr lang="en-US" sz="1600" kern="1200" dirty="0">
                          <a:effectLst/>
                          <a:latin typeface="Trebuchet MS" panose="020B0603020202020204" pitchFamily="34" charset="0"/>
                        </a:rPr>
                        <a:t>the</a:t>
                      </a:r>
                      <a:r>
                        <a:rPr lang="en-US" sz="1600" kern="1200" spc="235" dirty="0">
                          <a:effectLst/>
                          <a:latin typeface="Trebuchet MS" panose="020B0603020202020204" pitchFamily="34" charset="0"/>
                        </a:rPr>
                        <a:t> </a:t>
                      </a:r>
                      <a:r>
                        <a:rPr lang="en-US" sz="1600" kern="1200" dirty="0">
                          <a:effectLst/>
                          <a:latin typeface="Trebuchet MS" panose="020B0603020202020204" pitchFamily="34" charset="0"/>
                        </a:rPr>
                        <a:t>persons </a:t>
                      </a:r>
                      <a:r>
                        <a:rPr lang="en-US" sz="1600" kern="1200" spc="125" dirty="0">
                          <a:effectLst/>
                          <a:latin typeface="Trebuchet MS" panose="020B0603020202020204" pitchFamily="34" charset="0"/>
                        </a:rPr>
                        <a:t> </a:t>
                      </a:r>
                      <a:r>
                        <a:rPr lang="en-US" sz="1600" kern="1200" dirty="0">
                          <a:effectLst/>
                          <a:latin typeface="Trebuchet MS" panose="020B0603020202020204" pitchFamily="34" charset="0"/>
                        </a:rPr>
                        <a:t>whose </a:t>
                      </a:r>
                      <a:r>
                        <a:rPr lang="en-US" sz="1600" kern="1200" spc="50" dirty="0">
                          <a:effectLst/>
                          <a:latin typeface="Trebuchet MS" panose="020B0603020202020204" pitchFamily="34" charset="0"/>
                        </a:rPr>
                        <a:t> </a:t>
                      </a:r>
                      <a:r>
                        <a:rPr lang="en-US" sz="1600" kern="1200" dirty="0">
                          <a:effectLst/>
                          <a:latin typeface="Trebuchet MS" panose="020B0603020202020204" pitchFamily="34" charset="0"/>
                        </a:rPr>
                        <a:t>data is</a:t>
                      </a:r>
                      <a:r>
                        <a:rPr lang="en-US" sz="1600" kern="1200" spc="25" dirty="0">
                          <a:effectLst/>
                          <a:latin typeface="Trebuchet MS" panose="020B0603020202020204" pitchFamily="34" charset="0"/>
                        </a:rPr>
                        <a:t> </a:t>
                      </a:r>
                      <a:r>
                        <a:rPr lang="en-US" sz="1600" kern="1200" dirty="0">
                          <a:effectLst/>
                          <a:latin typeface="Trebuchet MS" panose="020B0603020202020204" pitchFamily="34" charset="0"/>
                        </a:rPr>
                        <a:t>collected  and</a:t>
                      </a:r>
                      <a:r>
                        <a:rPr lang="en-US" sz="1600" kern="1200" spc="135" dirty="0">
                          <a:effectLst/>
                          <a:latin typeface="Trebuchet MS" panose="020B0603020202020204" pitchFamily="34" charset="0"/>
                        </a:rPr>
                        <a:t> </a:t>
                      </a:r>
                      <a:r>
                        <a:rPr lang="en-US" sz="1600" kern="1200" dirty="0">
                          <a:effectLst/>
                          <a:latin typeface="Trebuchet MS" panose="020B0603020202020204" pitchFamily="34" charset="0"/>
                        </a:rPr>
                        <a:t>the</a:t>
                      </a:r>
                      <a:r>
                        <a:rPr lang="en-US" sz="1600" kern="1200" spc="80" dirty="0">
                          <a:effectLst/>
                          <a:latin typeface="Trebuchet MS" panose="020B0603020202020204" pitchFamily="34" charset="0"/>
                        </a:rPr>
                        <a:t> </a:t>
                      </a:r>
                      <a:r>
                        <a:rPr lang="en-US" sz="1600" kern="1200" dirty="0">
                          <a:effectLst/>
                          <a:latin typeface="Trebuchet MS" panose="020B0603020202020204" pitchFamily="34" charset="0"/>
                        </a:rPr>
                        <a:t>obligations </a:t>
                      </a:r>
                      <a:r>
                        <a:rPr lang="en-US" sz="1600" kern="1200" spc="65" dirty="0">
                          <a:effectLst/>
                          <a:latin typeface="Trebuchet MS" panose="020B0603020202020204" pitchFamily="34" charset="0"/>
                        </a:rPr>
                        <a:t> </a:t>
                      </a:r>
                      <a:r>
                        <a:rPr lang="en-US" sz="1600" kern="1200" dirty="0">
                          <a:effectLst/>
                          <a:latin typeface="Trebuchet MS" panose="020B0603020202020204" pitchFamily="34" charset="0"/>
                        </a:rPr>
                        <a:t>of</a:t>
                      </a:r>
                      <a:r>
                        <a:rPr lang="en-US" sz="1600" kern="1200" spc="55" dirty="0">
                          <a:effectLst/>
                          <a:latin typeface="Trebuchet MS" panose="020B0603020202020204" pitchFamily="34" charset="0"/>
                        </a:rPr>
                        <a:t> </a:t>
                      </a:r>
                      <a:r>
                        <a:rPr lang="en-US" sz="1600" kern="1200" dirty="0">
                          <a:effectLst/>
                          <a:latin typeface="Trebuchet MS" panose="020B0603020202020204" pitchFamily="34" charset="0"/>
                        </a:rPr>
                        <a:t>data</a:t>
                      </a:r>
                      <a:r>
                        <a:rPr lang="en-US" sz="1600" kern="1200" spc="125" dirty="0">
                          <a:effectLst/>
                          <a:latin typeface="Trebuchet MS" panose="020B0603020202020204" pitchFamily="34" charset="0"/>
                        </a:rPr>
                        <a:t> </a:t>
                      </a:r>
                      <a:r>
                        <a:rPr lang="en-US" sz="1600" kern="1200" dirty="0">
                          <a:effectLst/>
                          <a:latin typeface="Trebuchet MS" panose="020B0603020202020204" pitchFamily="34" charset="0"/>
                        </a:rPr>
                        <a:t>collectors, </a:t>
                      </a:r>
                      <a:r>
                        <a:rPr lang="en-US" sz="1600" kern="1200" spc="110" dirty="0">
                          <a:effectLst/>
                          <a:latin typeface="Trebuchet MS" panose="020B0603020202020204" pitchFamily="34" charset="0"/>
                        </a:rPr>
                        <a:t> </a:t>
                      </a:r>
                      <a:r>
                        <a:rPr lang="en-US" sz="1600" kern="1200" dirty="0">
                          <a:effectLst/>
                          <a:latin typeface="Trebuchet MS" panose="020B0603020202020204" pitchFamily="34" charset="0"/>
                        </a:rPr>
                        <a:t>data</a:t>
                      </a:r>
                      <a:r>
                        <a:rPr lang="en-US" sz="1600" kern="1200" spc="90" dirty="0">
                          <a:effectLst/>
                          <a:latin typeface="Trebuchet MS" panose="020B0603020202020204" pitchFamily="34" charset="0"/>
                        </a:rPr>
                        <a:t> </a:t>
                      </a:r>
                      <a:r>
                        <a:rPr lang="en-US" sz="1600" kern="1200" dirty="0">
                          <a:effectLst/>
                          <a:latin typeface="Trebuchet MS" panose="020B0603020202020204" pitchFamily="34" charset="0"/>
                        </a:rPr>
                        <a:t>processers and</a:t>
                      </a:r>
                      <a:r>
                        <a:rPr lang="en-US" sz="1600" kern="1200" spc="125" dirty="0">
                          <a:effectLst/>
                          <a:latin typeface="Trebuchet MS" panose="020B0603020202020204" pitchFamily="34" charset="0"/>
                        </a:rPr>
                        <a:t> </a:t>
                      </a:r>
                      <a:r>
                        <a:rPr lang="en-US" sz="1600" kern="1200" dirty="0">
                          <a:effectLst/>
                          <a:latin typeface="Trebuchet MS" panose="020B0603020202020204" pitchFamily="34" charset="0"/>
                        </a:rPr>
                        <a:t>data</a:t>
                      </a:r>
                      <a:r>
                        <a:rPr lang="en-US" sz="1600" kern="1200" spc="150" dirty="0">
                          <a:effectLst/>
                          <a:latin typeface="Trebuchet MS" panose="020B0603020202020204" pitchFamily="34" charset="0"/>
                        </a:rPr>
                        <a:t> </a:t>
                      </a:r>
                      <a:r>
                        <a:rPr lang="en-US" sz="1600" kern="1200" dirty="0">
                          <a:effectLst/>
                          <a:latin typeface="Trebuchet MS" panose="020B0603020202020204" pitchFamily="34" charset="0"/>
                        </a:rPr>
                        <a:t>controllers; </a:t>
                      </a:r>
                      <a:r>
                        <a:rPr lang="en-US" sz="1600" kern="1200" spc="155" dirty="0">
                          <a:effectLst/>
                          <a:latin typeface="Trebuchet MS" panose="020B0603020202020204" pitchFamily="34" charset="0"/>
                        </a:rPr>
                        <a:t> </a:t>
                      </a:r>
                      <a:endParaRPr lang="en-US" sz="1600" dirty="0">
                        <a:effectLst/>
                        <a:latin typeface="Trebuchet MS" panose="020B0603020202020204" pitchFamily="34" charset="0"/>
                      </a:endParaRPr>
                    </a:p>
                    <a:p>
                      <a:pPr marL="0" marR="0">
                        <a:lnSpc>
                          <a:spcPct val="150000"/>
                        </a:lnSpc>
                        <a:spcBef>
                          <a:spcPts val="0"/>
                        </a:spcBef>
                        <a:spcAft>
                          <a:spcPts val="0"/>
                        </a:spcAft>
                      </a:pPr>
                      <a:r>
                        <a:rPr lang="en-US" sz="1600" kern="1200" dirty="0">
                          <a:effectLst/>
                          <a:latin typeface="Trebuchet MS" panose="020B0603020202020204" pitchFamily="34" charset="0"/>
                        </a:rPr>
                        <a:t>To</a:t>
                      </a:r>
                      <a:r>
                        <a:rPr lang="en-US" sz="1600" kern="1200" spc="15" dirty="0">
                          <a:effectLst/>
                          <a:latin typeface="Trebuchet MS" panose="020B0603020202020204" pitchFamily="34" charset="0"/>
                        </a:rPr>
                        <a:t> </a:t>
                      </a:r>
                      <a:r>
                        <a:rPr lang="en-US" sz="1600" kern="1200" dirty="0">
                          <a:effectLst/>
                          <a:latin typeface="Trebuchet MS" panose="020B0603020202020204" pitchFamily="34" charset="0"/>
                        </a:rPr>
                        <a:t>regulate </a:t>
                      </a:r>
                      <a:r>
                        <a:rPr lang="en-US" sz="1600" kern="1200" spc="15" dirty="0">
                          <a:effectLst/>
                          <a:latin typeface="Trebuchet MS" panose="020B0603020202020204" pitchFamily="34" charset="0"/>
                        </a:rPr>
                        <a:t>the</a:t>
                      </a:r>
                      <a:r>
                        <a:rPr lang="en-US" sz="1600" kern="1200" spc="75" dirty="0">
                          <a:effectLst/>
                          <a:latin typeface="Trebuchet MS" panose="020B0603020202020204" pitchFamily="34" charset="0"/>
                        </a:rPr>
                        <a:t> </a:t>
                      </a:r>
                      <a:r>
                        <a:rPr lang="en-US" sz="1600" kern="1200" dirty="0">
                          <a:effectLst/>
                          <a:latin typeface="Trebuchet MS" panose="020B0603020202020204" pitchFamily="34" charset="0"/>
                        </a:rPr>
                        <a:t>use</a:t>
                      </a:r>
                      <a:r>
                        <a:rPr lang="en-US" sz="1600" kern="1200" spc="150" dirty="0">
                          <a:effectLst/>
                          <a:latin typeface="Trebuchet MS" panose="020B0603020202020204" pitchFamily="34" charset="0"/>
                        </a:rPr>
                        <a:t> </a:t>
                      </a:r>
                      <a:r>
                        <a:rPr lang="en-US" sz="1600" kern="1200" dirty="0">
                          <a:effectLst/>
                          <a:latin typeface="Trebuchet MS" panose="020B0603020202020204" pitchFamily="34" charset="0"/>
                        </a:rPr>
                        <a:t>or disclosure </a:t>
                      </a:r>
                      <a:r>
                        <a:rPr lang="en-US" sz="1600" kern="1200" spc="60" dirty="0">
                          <a:effectLst/>
                          <a:latin typeface="Trebuchet MS" panose="020B0603020202020204" pitchFamily="34" charset="0"/>
                        </a:rPr>
                        <a:t>of</a:t>
                      </a:r>
                      <a:r>
                        <a:rPr lang="en-US" sz="1600" kern="1200" spc="45" dirty="0">
                          <a:effectLst/>
                          <a:latin typeface="Trebuchet MS" panose="020B0603020202020204" pitchFamily="34" charset="0"/>
                        </a:rPr>
                        <a:t> </a:t>
                      </a:r>
                      <a:r>
                        <a:rPr lang="en-US" sz="1600" kern="1200" dirty="0">
                          <a:effectLst/>
                          <a:latin typeface="Trebuchet MS" panose="020B0603020202020204" pitchFamily="34" charset="0"/>
                        </a:rPr>
                        <a:t>personal information; </a:t>
                      </a:r>
                      <a:r>
                        <a:rPr lang="en-US" sz="1600" kern="1200" spc="255" dirty="0">
                          <a:effectLst/>
                          <a:latin typeface="Trebuchet MS" panose="020B0603020202020204" pitchFamily="34" charset="0"/>
                        </a:rPr>
                        <a:t>and</a:t>
                      </a:r>
                      <a:r>
                        <a:rPr lang="en-US" sz="1600" kern="1200" spc="140" dirty="0">
                          <a:effectLst/>
                          <a:latin typeface="Trebuchet MS" panose="020B0603020202020204" pitchFamily="34" charset="0"/>
                        </a:rPr>
                        <a:t> </a:t>
                      </a:r>
                      <a:r>
                        <a:rPr lang="en-US" sz="1600" kern="1200" dirty="0">
                          <a:effectLst/>
                          <a:latin typeface="Trebuchet MS" panose="020B0603020202020204" pitchFamily="34" charset="0"/>
                        </a:rPr>
                        <a:t>for</a:t>
                      </a:r>
                      <a:r>
                        <a:rPr lang="en-US" sz="1600" kern="1200" spc="225" dirty="0">
                          <a:effectLst/>
                          <a:latin typeface="Trebuchet MS" panose="020B0603020202020204" pitchFamily="34" charset="0"/>
                        </a:rPr>
                        <a:t> </a:t>
                      </a:r>
                      <a:r>
                        <a:rPr lang="en-US" sz="1600" kern="1200" dirty="0">
                          <a:effectLst/>
                          <a:latin typeface="Trebuchet MS" panose="020B0603020202020204" pitchFamily="34" charset="0"/>
                        </a:rPr>
                        <a:t>related</a:t>
                      </a:r>
                      <a:r>
                        <a:rPr lang="en-US" sz="1600" kern="1200" spc="225" dirty="0">
                          <a:effectLst/>
                          <a:latin typeface="Trebuchet MS" panose="020B0603020202020204" pitchFamily="34" charset="0"/>
                        </a:rPr>
                        <a:t> </a:t>
                      </a:r>
                      <a:r>
                        <a:rPr lang="en-US" sz="1600" kern="1200" dirty="0">
                          <a:effectLst/>
                          <a:latin typeface="Trebuchet MS" panose="020B0603020202020204" pitchFamily="34" charset="0"/>
                        </a:rPr>
                        <a:t>matters.</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13529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1096" y="320040"/>
            <a:ext cx="9593516" cy="6391656"/>
          </a:xfrm>
        </p:spPr>
        <p:txBody>
          <a:bodyPr>
            <a:normAutofit/>
          </a:bodyPr>
          <a:lstStyle/>
          <a:p>
            <a:pPr marL="0" indent="0">
              <a:lnSpc>
                <a:spcPct val="150000"/>
              </a:lnSpc>
              <a:spcBef>
                <a:spcPts val="0"/>
              </a:spcBef>
              <a:buNone/>
            </a:pPr>
            <a:r>
              <a:rPr lang="en-US" sz="2000" dirty="0">
                <a:solidFill>
                  <a:srgbClr val="252525"/>
                </a:solidFill>
                <a:latin typeface="Trebuchet MS" panose="020B0603020202020204" pitchFamily="34" charset="0"/>
              </a:rPr>
              <a:t>Re-think</a:t>
            </a:r>
            <a:endParaRPr lang="en-US" sz="2000" dirty="0">
              <a:latin typeface="Trebuchet MS" panose="020B0603020202020204" pitchFamily="34" charset="0"/>
              <a:ea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solidFill>
                  <a:srgbClr val="252525"/>
                </a:solidFill>
                <a:latin typeface="Trebuchet MS" panose="020B0603020202020204" pitchFamily="34" charset="0"/>
              </a:rPr>
              <a:t>Consider or assess (something, especially a course of action) again, especially in order to change it.</a:t>
            </a:r>
            <a:endParaRPr lang="en-US" sz="2000" dirty="0">
              <a:latin typeface="Trebuchet MS" panose="020B0603020202020204" pitchFamily="34" charset="0"/>
            </a:endParaRPr>
          </a:p>
          <a:p>
            <a:pPr lvl="0">
              <a:lnSpc>
                <a:spcPct val="150000"/>
              </a:lnSpc>
              <a:buFont typeface="Trebuchet MS" panose="020B0603020202020204" pitchFamily="34" charset="0"/>
              <a:buChar char="-"/>
            </a:pPr>
            <a:r>
              <a:rPr lang="en-US" sz="2000" dirty="0">
                <a:solidFill>
                  <a:srgbClr val="252525"/>
                </a:solidFill>
                <a:latin typeface="Trebuchet MS" panose="020B0603020202020204" pitchFamily="34" charset="0"/>
              </a:rPr>
              <a:t>An reassessment, especially one that results in changes being made.</a:t>
            </a:r>
            <a:endParaRPr lang="en-US" sz="2000" dirty="0">
              <a:latin typeface="Trebuchet MS" panose="020B0603020202020204" pitchFamily="34" charset="0"/>
            </a:endParaRPr>
          </a:p>
          <a:p>
            <a:pPr marL="0" indent="0">
              <a:lnSpc>
                <a:spcPct val="110000"/>
              </a:lnSpc>
              <a:spcBef>
                <a:spcPts val="0"/>
              </a:spcBef>
              <a:buNone/>
            </a:pPr>
            <a:endParaRPr lang="en-US" sz="2000" dirty="0">
              <a:solidFill>
                <a:srgbClr val="252525"/>
              </a:solidFill>
              <a:latin typeface="Trebuchet MS" panose="020B0603020202020204" pitchFamily="34" charset="0"/>
            </a:endParaRPr>
          </a:p>
          <a:p>
            <a:pPr marL="0" indent="0">
              <a:lnSpc>
                <a:spcPct val="150000"/>
              </a:lnSpc>
              <a:spcBef>
                <a:spcPts val="0"/>
              </a:spcBef>
              <a:buNone/>
            </a:pPr>
            <a:r>
              <a:rPr lang="en-US" sz="2000" dirty="0">
                <a:solidFill>
                  <a:srgbClr val="252525"/>
                </a:solidFill>
                <a:latin typeface="Trebuchet MS" panose="020B0603020202020204" pitchFamily="34" charset="0"/>
              </a:rPr>
              <a:t>Re-energise</a:t>
            </a:r>
            <a:endParaRPr lang="en-US" sz="2000" dirty="0">
              <a:latin typeface="Trebuchet MS" panose="020B0603020202020204" pitchFamily="34" charset="0"/>
              <a:ea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solidFill>
                  <a:srgbClr val="252525"/>
                </a:solidFill>
                <a:latin typeface="Trebuchet MS" panose="020B0603020202020204" pitchFamily="34" charset="0"/>
              </a:rPr>
              <a:t>To make one feel energetic or eager again, or bring energy to something again, after a period without energy</a:t>
            </a:r>
            <a:endParaRPr lang="en-US" sz="2000" dirty="0">
              <a:latin typeface="Trebuchet MS" panose="020B0603020202020204" pitchFamily="34" charset="0"/>
            </a:endParaRPr>
          </a:p>
          <a:p>
            <a:pPr lvl="0">
              <a:lnSpc>
                <a:spcPct val="150000"/>
              </a:lnSpc>
              <a:spcBef>
                <a:spcPts val="0"/>
              </a:spcBef>
              <a:buFont typeface="Trebuchet MS" panose="020B0603020202020204" pitchFamily="34" charset="0"/>
              <a:buChar char="-"/>
            </a:pPr>
            <a:r>
              <a:rPr lang="en-US" sz="2000" dirty="0">
                <a:solidFill>
                  <a:srgbClr val="252525"/>
                </a:solidFill>
                <a:latin typeface="Trebuchet MS" panose="020B0603020202020204" pitchFamily="34" charset="0"/>
              </a:rPr>
              <a:t>A new effort is required to reenergize or reinforce the process.</a:t>
            </a:r>
            <a:endParaRPr lang="en-US" sz="2000" dirty="0">
              <a:latin typeface="Trebuchet MS" panose="020B0603020202020204" pitchFamily="34" charset="0"/>
            </a:endParaRPr>
          </a:p>
          <a:p>
            <a:pPr marL="0">
              <a:spcBef>
                <a:spcPts val="0"/>
              </a:spcBef>
            </a:pPr>
            <a:endParaRPr lang="en-US" sz="2000" dirty="0">
              <a:latin typeface="Trebuchet MS" panose="020B0603020202020204" pitchFamily="34" charset="0"/>
              <a:ea typeface="Times New Roman" panose="02020603050405020304" pitchFamily="18" charset="0"/>
            </a:endParaRPr>
          </a:p>
          <a:p>
            <a:pPr marL="0" indent="0">
              <a:lnSpc>
                <a:spcPct val="150000"/>
              </a:lnSpc>
              <a:spcBef>
                <a:spcPts val="0"/>
              </a:spcBef>
              <a:buNone/>
            </a:pPr>
            <a:r>
              <a:rPr lang="en-US" sz="2000" dirty="0">
                <a:solidFill>
                  <a:srgbClr val="252525"/>
                </a:solidFill>
                <a:latin typeface="Trebuchet MS" panose="020B0603020202020204" pitchFamily="34" charset="0"/>
              </a:rPr>
              <a:t>Re-shape</a:t>
            </a:r>
            <a:endParaRPr lang="en-US" sz="2000" dirty="0">
              <a:latin typeface="Trebuchet MS" panose="020B0603020202020204" pitchFamily="34" charset="0"/>
              <a:ea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solidFill>
                  <a:srgbClr val="252525"/>
                </a:solidFill>
                <a:latin typeface="Trebuchet MS" panose="020B0603020202020204" pitchFamily="34" charset="0"/>
              </a:rPr>
              <a:t>To shape something again or differently</a:t>
            </a:r>
            <a:endParaRPr lang="en-US" sz="2000" dirty="0">
              <a:latin typeface="Trebuchet MS" panose="020B0603020202020204" pitchFamily="34" charset="0"/>
            </a:endParaRPr>
          </a:p>
          <a:p>
            <a:pPr lvl="0">
              <a:lnSpc>
                <a:spcPct val="150000"/>
              </a:lnSpc>
              <a:spcBef>
                <a:spcPts val="0"/>
              </a:spcBef>
              <a:buFont typeface="Trebuchet MS" panose="020B0603020202020204" pitchFamily="34" charset="0"/>
              <a:buChar char="-"/>
            </a:pPr>
            <a:r>
              <a:rPr lang="en-US" sz="2000" dirty="0">
                <a:solidFill>
                  <a:srgbClr val="252525"/>
                </a:solidFill>
                <a:latin typeface="Trebuchet MS" panose="020B0603020202020204" pitchFamily="34" charset="0"/>
              </a:rPr>
              <a:t>To change the character or organization of something</a:t>
            </a:r>
            <a:endParaRPr lang="en-US" sz="2000" dirty="0">
              <a:latin typeface="Trebuchet MS" panose="020B0603020202020204" pitchFamily="34" charset="0"/>
            </a:endParaRPr>
          </a:p>
          <a:p>
            <a:pPr lvl="0">
              <a:lnSpc>
                <a:spcPct val="150000"/>
              </a:lnSpc>
              <a:spcBef>
                <a:spcPts val="0"/>
              </a:spcBef>
              <a:buFont typeface="Trebuchet MS" panose="020B0603020202020204" pitchFamily="34" charset="0"/>
              <a:buChar char="-"/>
            </a:pPr>
            <a:r>
              <a:rPr lang="en-US" sz="2000" dirty="0">
                <a:solidFill>
                  <a:srgbClr val="252525"/>
                </a:solidFill>
                <a:latin typeface="Trebuchet MS" panose="020B0603020202020204" pitchFamily="34" charset="0"/>
              </a:rPr>
              <a:t>To make an organization, industry, system, etc. operate differently:</a:t>
            </a:r>
            <a:endParaRPr lang="en-US" sz="2000" dirty="0">
              <a:latin typeface="Trebuchet MS" panose="020B0603020202020204" pitchFamily="34" charset="0"/>
            </a:endParaRPr>
          </a:p>
          <a:p>
            <a:endParaRPr lang="en-US" dirty="0"/>
          </a:p>
        </p:txBody>
      </p:sp>
      <p:pic>
        <p:nvPicPr>
          <p:cNvPr id="2" name="Picture 1">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81119" y="5430086"/>
            <a:ext cx="3239770" cy="719455"/>
          </a:xfrm>
          <a:prstGeom prst="rect">
            <a:avLst/>
          </a:prstGeom>
        </p:spPr>
      </p:pic>
    </p:spTree>
    <p:extLst>
      <p:ext uri="{BB962C8B-B14F-4D97-AF65-F5344CB8AC3E}">
        <p14:creationId xmlns:p14="http://schemas.microsoft.com/office/powerpoint/2010/main" val="1798411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87782"/>
            <a:ext cx="8915400" cy="5942202"/>
          </a:xfrm>
        </p:spPr>
        <p:txBody>
          <a:bodyPr>
            <a:normAutofit/>
          </a:bodyPr>
          <a:lstStyle/>
          <a:p>
            <a:pPr marL="0" indent="0">
              <a:buNone/>
            </a:pPr>
            <a:endParaRPr lang="en-US" dirty="0"/>
          </a:p>
          <a:p>
            <a:pPr marL="0" indent="0" algn="ctr">
              <a:buNone/>
            </a:pPr>
            <a:endParaRPr lang="en-US" sz="2400" dirty="0">
              <a:latin typeface="Trebuchet MS" panose="020B0603020202020204" pitchFamily="34" charset="0"/>
            </a:endParaRPr>
          </a:p>
          <a:p>
            <a:pPr marL="0" indent="0" algn="ctr">
              <a:buNone/>
            </a:pPr>
            <a:endParaRPr lang="en-US" sz="4800" dirty="0">
              <a:latin typeface="Trebuchet MS" panose="020B0603020202020204" pitchFamily="34" charset="0"/>
            </a:endParaRPr>
          </a:p>
          <a:p>
            <a:pPr marL="0" indent="0" algn="ctr">
              <a:buNone/>
            </a:pPr>
            <a:endParaRPr lang="en-US" sz="4800" dirty="0">
              <a:latin typeface="Trebuchet MS" panose="020B0603020202020204" pitchFamily="34" charset="0"/>
            </a:endParaRPr>
          </a:p>
          <a:p>
            <a:pPr marL="0" indent="0" algn="ctr">
              <a:buNone/>
            </a:pPr>
            <a:r>
              <a:rPr lang="en-US" sz="4800" dirty="0">
                <a:latin typeface="Trebuchet MS" panose="020B0603020202020204" pitchFamily="34" charset="0"/>
              </a:rPr>
              <a:t>ASANTENI SANA</a:t>
            </a:r>
          </a:p>
          <a:p>
            <a:pPr marL="0" indent="0" algn="ctr">
              <a:buNone/>
            </a:pPr>
            <a:endParaRPr lang="en-US" sz="4800" dirty="0">
              <a:latin typeface="Trebuchet MS" panose="020B0603020202020204" pitchFamily="34" charset="0"/>
            </a:endParaRPr>
          </a:p>
        </p:txBody>
      </p:sp>
      <p:pic>
        <p:nvPicPr>
          <p:cNvPr id="2" name="Picture 1">
            <a:extLst>
              <a:ext uri="{FF2B5EF4-FFF2-40B4-BE49-F238E27FC236}">
                <a16:creationId xmlns:a16="http://schemas.microsoft.com/office/drawing/2014/main" id="{DB529F98-997D-4E3B-B63A-96E7F44A24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4800" y="1820487"/>
            <a:ext cx="5345083" cy="1452851"/>
          </a:xfrm>
          <a:prstGeom prst="rect">
            <a:avLst/>
          </a:prstGeom>
        </p:spPr>
      </p:pic>
    </p:spTree>
    <p:extLst>
      <p:ext uri="{BB962C8B-B14F-4D97-AF65-F5344CB8AC3E}">
        <p14:creationId xmlns:p14="http://schemas.microsoft.com/office/powerpoint/2010/main" val="937273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9697" y="624110"/>
            <a:ext cx="9364916" cy="921226"/>
          </a:xfrm>
        </p:spPr>
        <p:txBody>
          <a:bodyPr>
            <a:normAutofit/>
          </a:bodyPr>
          <a:lstStyle/>
          <a:p>
            <a:r>
              <a:rPr lang="en-US" sz="2800" dirty="0">
                <a:latin typeface="Trebuchet MS" panose="020B0603020202020204" pitchFamily="34" charset="0"/>
              </a:rPr>
              <a:t>OUTLINE</a:t>
            </a:r>
          </a:p>
        </p:txBody>
      </p:sp>
      <p:sp>
        <p:nvSpPr>
          <p:cNvPr id="3" name="Content Placeholder 2"/>
          <p:cNvSpPr>
            <a:spLocks noGrp="1"/>
          </p:cNvSpPr>
          <p:nvPr>
            <p:ph idx="1"/>
          </p:nvPr>
        </p:nvSpPr>
        <p:spPr>
          <a:xfrm>
            <a:off x="2066544" y="1380744"/>
            <a:ext cx="9438068" cy="4983480"/>
          </a:xfrm>
        </p:spPr>
        <p:txBody>
          <a:bodyPr>
            <a:normAutofit/>
          </a:bodyPr>
          <a:lstStyle/>
          <a:p>
            <a:pPr marL="0" indent="0">
              <a:lnSpc>
                <a:spcPct val="200000"/>
              </a:lnSpc>
              <a:buNone/>
            </a:pPr>
            <a:r>
              <a:rPr lang="en-US" sz="2000" dirty="0">
                <a:solidFill>
                  <a:schemeClr val="tx1"/>
                </a:solidFill>
                <a:latin typeface="Trebuchet MS" panose="020B0603020202020204" pitchFamily="34" charset="0"/>
              </a:rPr>
              <a:t>1) Data privacy &amp; security</a:t>
            </a:r>
          </a:p>
          <a:p>
            <a:pPr marL="0" indent="0">
              <a:lnSpc>
                <a:spcPct val="200000"/>
              </a:lnSpc>
              <a:buNone/>
            </a:pPr>
            <a:r>
              <a:rPr lang="en-US" sz="2000" dirty="0">
                <a:solidFill>
                  <a:schemeClr val="tx1"/>
                </a:solidFill>
                <a:latin typeface="Trebuchet MS" panose="020B0603020202020204" pitchFamily="34" charset="0"/>
              </a:rPr>
              <a:t>2) Today's organizational experience</a:t>
            </a:r>
          </a:p>
          <a:p>
            <a:pPr marL="0" indent="0">
              <a:lnSpc>
                <a:spcPct val="200000"/>
              </a:lnSpc>
              <a:buNone/>
            </a:pPr>
            <a:r>
              <a:rPr lang="en-US" sz="2000" dirty="0">
                <a:solidFill>
                  <a:schemeClr val="tx1"/>
                </a:solidFill>
                <a:latin typeface="Trebuchet MS" panose="020B0603020202020204" pitchFamily="34" charset="0"/>
              </a:rPr>
              <a:t>3) The role of data in risk management</a:t>
            </a:r>
          </a:p>
          <a:p>
            <a:pPr marL="0" indent="0">
              <a:lnSpc>
                <a:spcPct val="200000"/>
              </a:lnSpc>
              <a:buNone/>
            </a:pPr>
            <a:r>
              <a:rPr lang="en-US" sz="2000" dirty="0">
                <a:solidFill>
                  <a:schemeClr val="tx1"/>
                </a:solidFill>
                <a:latin typeface="Trebuchet MS" panose="020B0603020202020204" pitchFamily="34" charset="0"/>
              </a:rPr>
              <a:t>4) Government's technology initiatives in insurance</a:t>
            </a:r>
          </a:p>
          <a:p>
            <a:pPr marL="0" indent="0">
              <a:lnSpc>
                <a:spcPct val="200000"/>
              </a:lnSpc>
              <a:buNone/>
            </a:pPr>
            <a:r>
              <a:rPr lang="en-US" sz="2000" dirty="0">
                <a:solidFill>
                  <a:schemeClr val="tx1"/>
                </a:solidFill>
                <a:latin typeface="Trebuchet MS" panose="020B0603020202020204" pitchFamily="34" charset="0"/>
              </a:rPr>
              <a:t>5) The east Africa perspective</a:t>
            </a:r>
          </a:p>
          <a:p>
            <a:pPr marL="0" indent="0">
              <a:lnSpc>
                <a:spcPct val="200000"/>
              </a:lnSpc>
              <a:buNone/>
            </a:pPr>
            <a:r>
              <a:rPr lang="en-US" sz="2000" dirty="0">
                <a:solidFill>
                  <a:schemeClr val="tx1"/>
                </a:solidFill>
                <a:latin typeface="Trebuchet MS" panose="020B0603020202020204" pitchFamily="34" charset="0"/>
              </a:rPr>
              <a:t>6) Observations on the east Africa market</a:t>
            </a:r>
          </a:p>
        </p:txBody>
      </p:sp>
      <p:pic>
        <p:nvPicPr>
          <p:cNvPr id="4" name="Picture 3">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32478" y="5874162"/>
            <a:ext cx="3239770" cy="719455"/>
          </a:xfrm>
          <a:prstGeom prst="rect">
            <a:avLst/>
          </a:prstGeom>
        </p:spPr>
      </p:pic>
    </p:spTree>
    <p:extLst>
      <p:ext uri="{BB962C8B-B14F-4D97-AF65-F5344CB8AC3E}">
        <p14:creationId xmlns:p14="http://schemas.microsoft.com/office/powerpoint/2010/main" val="140865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02938"/>
          </a:xfrm>
        </p:spPr>
        <p:txBody>
          <a:bodyPr>
            <a:normAutofit fontScale="90000"/>
          </a:bodyPr>
          <a:lstStyle/>
          <a:p>
            <a:pPr marL="0" marR="0">
              <a:lnSpc>
                <a:spcPct val="150000"/>
              </a:lnSpc>
              <a:spcBef>
                <a:spcPts val="0"/>
              </a:spcBef>
              <a:spcAft>
                <a:spcPts val="0"/>
              </a:spcAft>
            </a:pPr>
            <a:r>
              <a:rPr lang="en-US" dirty="0">
                <a:latin typeface="Trebuchet MS" panose="020B0603020202020204" pitchFamily="34" charset="0"/>
                <a:ea typeface="Calibri" panose="020F0502020204030204" pitchFamily="34" charset="0"/>
                <a:cs typeface="Times New Roman" panose="02020603050405020304" pitchFamily="18" charset="0"/>
              </a:rPr>
              <a:t>DATA PRIVACY &amp; SECURITY</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1920240" y="1527048"/>
            <a:ext cx="9584372" cy="4782312"/>
          </a:xfrm>
        </p:spPr>
        <p:txBody>
          <a:bodyPr/>
          <a:lstStyle/>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Data privacy and security have become critical concerns in the insurance industry.</a:t>
            </a:r>
          </a:p>
          <a:p>
            <a:pPr lvl="0">
              <a:lnSpc>
                <a:spcPct val="150000"/>
              </a:lnSpc>
              <a:spcBef>
                <a:spcPts val="0"/>
              </a:spcBef>
              <a:buFont typeface="Trebuchet MS" panose="020B0603020202020204" pitchFamily="34" charset="0"/>
              <a:buChar char="-"/>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With the increasing digitization of customer information and the rise in cyber threats, safeguarding sensitive data has become paramount. </a:t>
            </a:r>
          </a:p>
          <a:p>
            <a:pPr lvl="0">
              <a:lnSpc>
                <a:spcPct val="150000"/>
              </a:lnSpc>
              <a:spcBef>
                <a:spcPts val="0"/>
              </a:spcBef>
              <a:buFont typeface="Trebuchet MS" panose="020B0603020202020204" pitchFamily="34" charset="0"/>
              <a:buChar char="-"/>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The insurance sector must reassess its approach to data privacy and security to maintain customer trust and meet regulatory requirements.</a:t>
            </a:r>
          </a:p>
          <a:p>
            <a:endParaRPr lang="en-US" dirty="0"/>
          </a:p>
        </p:txBody>
      </p:sp>
      <p:pic>
        <p:nvPicPr>
          <p:cNvPr id="4" name="Picture 3">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23671" y="5787534"/>
            <a:ext cx="3239770" cy="719455"/>
          </a:xfrm>
          <a:prstGeom prst="rect">
            <a:avLst/>
          </a:prstGeom>
        </p:spPr>
      </p:pic>
    </p:spTree>
    <p:extLst>
      <p:ext uri="{BB962C8B-B14F-4D97-AF65-F5344CB8AC3E}">
        <p14:creationId xmlns:p14="http://schemas.microsoft.com/office/powerpoint/2010/main" val="90414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1106424"/>
            <a:ext cx="7918704" cy="5276088"/>
          </a:xfrm>
        </p:spPr>
        <p:txBody>
          <a:bodyPr>
            <a:normAutofit/>
          </a:bodyPr>
          <a:lstStyle/>
          <a:p>
            <a:pPr marL="0">
              <a:lnSpc>
                <a:spcPct val="200000"/>
              </a:lnSpc>
              <a:spcBef>
                <a:spcPts val="0"/>
              </a:spcBef>
            </a:pPr>
            <a:r>
              <a:rPr lang="en-US" sz="2000" b="1"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Current Trends</a:t>
            </a:r>
            <a:endParaRPr lang="en-US" sz="2000" b="1" dirty="0">
              <a:latin typeface="Trebuchet MS" panose="020B0603020202020204" pitchFamily="34" charset="0"/>
              <a:ea typeface="Calibri" panose="020F0502020204030204" pitchFamily="34" charset="0"/>
              <a:cs typeface="Times New Roman" panose="02020603050405020304" pitchFamily="18" charset="0"/>
            </a:endParaRPr>
          </a:p>
          <a:p>
            <a:pPr>
              <a:lnSpc>
                <a:spcPct val="20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Intensified Regulatory Scrutiny</a:t>
            </a:r>
          </a:p>
          <a:p>
            <a:pPr>
              <a:lnSpc>
                <a:spcPct val="20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Cyber security Threats</a:t>
            </a:r>
          </a:p>
          <a:p>
            <a:pPr marL="0">
              <a:lnSpc>
                <a:spcPct val="200000"/>
              </a:lnSpc>
              <a:spcBef>
                <a:spcPts val="0"/>
              </a:spcBef>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marL="0">
              <a:lnSpc>
                <a:spcPct val="200000"/>
              </a:lnSpc>
              <a:spcBef>
                <a:spcPts val="0"/>
              </a:spcBef>
            </a:pPr>
            <a:r>
              <a:rPr lang="en-US" sz="2000" b="1"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Way Forward/Future Expectation</a:t>
            </a:r>
            <a:endParaRPr lang="en-US" sz="2000" b="1"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Proactive Security Measures</a:t>
            </a: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Collaboration and Industry Standards</a:t>
            </a: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Embracing Privacy by Design</a:t>
            </a:r>
          </a:p>
          <a:p>
            <a:pPr marL="0">
              <a:lnSpc>
                <a:spcPct val="150000"/>
              </a:lnSpc>
              <a:spcBef>
                <a:spcPts val="0"/>
              </a:spcBef>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endParaRPr lang="en-US" dirty="0"/>
          </a:p>
        </p:txBody>
      </p:sp>
      <p:pic>
        <p:nvPicPr>
          <p:cNvPr id="2" name="Picture 1">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4864" y="5887286"/>
            <a:ext cx="3239770" cy="719455"/>
          </a:xfrm>
          <a:prstGeom prst="rect">
            <a:avLst/>
          </a:prstGeom>
        </p:spPr>
      </p:pic>
    </p:spTree>
    <p:extLst>
      <p:ext uri="{BB962C8B-B14F-4D97-AF65-F5344CB8AC3E}">
        <p14:creationId xmlns:p14="http://schemas.microsoft.com/office/powerpoint/2010/main" val="344517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5194"/>
          </a:xfrm>
        </p:spPr>
        <p:txBody>
          <a:bodyPr>
            <a:normAutofit fontScale="90000"/>
          </a:bodyPr>
          <a:lstStyle/>
          <a:p>
            <a:pPr lvl="0" indent="-342900">
              <a:lnSpc>
                <a:spcPct val="150000"/>
              </a:lnSpc>
              <a:spcBef>
                <a:spcPts val="0"/>
              </a:spcBef>
            </a:pPr>
            <a:r>
              <a:rPr lang="en-US" sz="31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TODAY'S ORGANIZATIONAL EXPERIENCE</a:t>
            </a:r>
            <a:br>
              <a:rPr lang="en-US" sz="18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1837944" y="1773936"/>
            <a:ext cx="9666668" cy="4590288"/>
          </a:xfrm>
        </p:spPr>
        <p:txBody>
          <a:bodyPr>
            <a:normAutofit/>
          </a:bodyPr>
          <a:lstStyle/>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The insurance industry is undergoing a significant shift in organizational experience.</a:t>
            </a:r>
          </a:p>
          <a:p>
            <a:pPr lvl="0">
              <a:lnSpc>
                <a:spcPct val="150000"/>
              </a:lnSpc>
              <a:spcBef>
                <a:spcPts val="0"/>
              </a:spcBef>
              <a:buFont typeface="Trebuchet MS" panose="020B0603020202020204" pitchFamily="34" charset="0"/>
              <a:buChar char="-"/>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Traditional models are being challenged by changing customer expectations, disruptive technologies and the need for agility. </a:t>
            </a:r>
          </a:p>
          <a:p>
            <a:pPr lvl="0">
              <a:lnSpc>
                <a:spcPct val="150000"/>
              </a:lnSpc>
              <a:spcBef>
                <a:spcPts val="0"/>
              </a:spcBef>
              <a:buFont typeface="Trebuchet MS" panose="020B0603020202020204" pitchFamily="34" charset="0"/>
              <a:buChar char="-"/>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To remain competitive and relevant, insurance organizations must adapt to the evolving landscape and redefine their operational strategies.</a:t>
            </a:r>
          </a:p>
          <a:p>
            <a:endParaRPr lang="en-US" dirty="0"/>
          </a:p>
        </p:txBody>
      </p:sp>
      <p:pic>
        <p:nvPicPr>
          <p:cNvPr id="4" name="Picture 3">
            <a:extLst>
              <a:ext uri="{FF2B5EF4-FFF2-40B4-BE49-F238E27FC236}">
                <a16:creationId xmlns:a16="http://schemas.microsoft.com/office/drawing/2014/main" id="{DB529F98-997D-4E3B-B63A-96E7F44A24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34171" y="5874162"/>
            <a:ext cx="3239770" cy="719455"/>
          </a:xfrm>
          <a:prstGeom prst="rect">
            <a:avLst/>
          </a:prstGeom>
        </p:spPr>
      </p:pic>
    </p:spTree>
    <p:extLst>
      <p:ext uri="{BB962C8B-B14F-4D97-AF65-F5344CB8AC3E}">
        <p14:creationId xmlns:p14="http://schemas.microsoft.com/office/powerpoint/2010/main" val="397078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29899"/>
            <a:ext cx="8911687" cy="1280890"/>
          </a:xfrm>
        </p:spPr>
        <p:txBody>
          <a:bodyPr>
            <a:noAutofit/>
          </a:bodyPr>
          <a:lstStyle/>
          <a:p>
            <a:pPr lvl="0" indent="-342900">
              <a:lnSpc>
                <a:spcPct val="150000"/>
              </a:lnSpc>
              <a:spcBef>
                <a:spcPts val="0"/>
              </a:spcBef>
            </a:pPr>
            <a:br>
              <a:rPr lang="en-US" sz="28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br>
            <a:endParaRPr lang="en-US" sz="2800" dirty="0">
              <a:latin typeface="Trebuchet MS" panose="020B0603020202020204" pitchFamily="34" charset="0"/>
            </a:endParaRPr>
          </a:p>
        </p:txBody>
      </p:sp>
      <p:sp>
        <p:nvSpPr>
          <p:cNvPr id="3" name="Content Placeholder 2"/>
          <p:cNvSpPr>
            <a:spLocks noGrp="1"/>
          </p:cNvSpPr>
          <p:nvPr>
            <p:ph idx="1"/>
          </p:nvPr>
        </p:nvSpPr>
        <p:spPr>
          <a:xfrm>
            <a:off x="1956816" y="905257"/>
            <a:ext cx="9025128" cy="5294375"/>
          </a:xfrm>
        </p:spPr>
        <p:txBody>
          <a:bodyPr>
            <a:normAutofit/>
          </a:bodyPr>
          <a:lstStyle/>
          <a:p>
            <a:pPr marL="0">
              <a:lnSpc>
                <a:spcPct val="200000"/>
              </a:lnSpc>
              <a:spcBef>
                <a:spcPts val="0"/>
              </a:spcBef>
            </a:pPr>
            <a:r>
              <a:rPr lang="en-US" sz="2000" b="1"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Current Trends:</a:t>
            </a:r>
            <a:endParaRPr lang="en-US" sz="2000" b="1" dirty="0">
              <a:latin typeface="Trebuchet MS" panose="020B0603020202020204" pitchFamily="34" charset="0"/>
              <a:ea typeface="Calibri" panose="020F0502020204030204" pitchFamily="34" charset="0"/>
              <a:cs typeface="Times New Roman" panose="02020603050405020304" pitchFamily="18" charset="0"/>
            </a:endParaRPr>
          </a:p>
          <a:p>
            <a:pPr>
              <a:lnSpc>
                <a:spcPct val="20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Customer-Centric Approach</a:t>
            </a:r>
          </a:p>
          <a:p>
            <a:pPr>
              <a:lnSpc>
                <a:spcPct val="20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Digital Transformation</a:t>
            </a:r>
          </a:p>
          <a:p>
            <a:pPr marL="0" indent="0">
              <a:lnSpc>
                <a:spcPct val="200000"/>
              </a:lnSpc>
              <a:spcBef>
                <a:spcPts val="0"/>
              </a:spcBef>
              <a:buNone/>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marL="0">
              <a:lnSpc>
                <a:spcPct val="200000"/>
              </a:lnSpc>
              <a:spcBef>
                <a:spcPts val="0"/>
              </a:spcBef>
            </a:pPr>
            <a:r>
              <a:rPr lang="en-US" sz="2000" b="1"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Way Forward/Future Expectation</a:t>
            </a:r>
            <a:endParaRPr lang="en-US" sz="2000" b="1"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Agile/ Responsive Operations</a:t>
            </a: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Enhanced Data Analytics </a:t>
            </a: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Talent and Skills Transformation </a:t>
            </a:r>
          </a:p>
          <a:p>
            <a:pPr marL="0">
              <a:lnSpc>
                <a:spcPct val="150000"/>
              </a:lnSpc>
              <a:spcBef>
                <a:spcPts val="0"/>
              </a:spcBef>
            </a:pPr>
            <a:endParaRPr lang="en-US" sz="2700" dirty="0">
              <a:latin typeface="Trebuchet MS" panose="020B060302020202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4741" y="6051379"/>
            <a:ext cx="3239770" cy="719455"/>
          </a:xfrm>
          <a:prstGeom prst="rect">
            <a:avLst/>
          </a:prstGeom>
        </p:spPr>
      </p:pic>
    </p:spTree>
    <p:extLst>
      <p:ext uri="{BB962C8B-B14F-4D97-AF65-F5344CB8AC3E}">
        <p14:creationId xmlns:p14="http://schemas.microsoft.com/office/powerpoint/2010/main" val="995491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48074"/>
          </a:xfrm>
        </p:spPr>
        <p:txBody>
          <a:bodyPr>
            <a:normAutofit fontScale="90000"/>
          </a:bodyPr>
          <a:lstStyle/>
          <a:p>
            <a:pPr lvl="0" indent="-342900">
              <a:lnSpc>
                <a:spcPct val="150000"/>
              </a:lnSpc>
              <a:spcBef>
                <a:spcPts val="0"/>
              </a:spcBef>
            </a:pPr>
            <a:r>
              <a:rPr lang="en-US" sz="31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THE ROLE OF DATA IN RISK MANAGEMENT</a:t>
            </a:r>
            <a:br>
              <a:rPr lang="en-US" sz="18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1993392" y="1554480"/>
            <a:ext cx="9511220" cy="4356742"/>
          </a:xfrm>
        </p:spPr>
        <p:txBody>
          <a:bodyPr/>
          <a:lstStyle/>
          <a:p>
            <a:pPr marL="0" indent="0">
              <a:lnSpc>
                <a:spcPct val="150000"/>
              </a:lnSpc>
              <a:spcBef>
                <a:spcPts val="0"/>
              </a:spcBef>
              <a:buNone/>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Data plays a crucial role in risk management within the insurance sector. </a:t>
            </a:r>
          </a:p>
          <a:p>
            <a:pPr lvl="0">
              <a:lnSpc>
                <a:spcPct val="150000"/>
              </a:lnSpc>
              <a:spcBef>
                <a:spcPts val="0"/>
              </a:spcBef>
              <a:buFont typeface="Trebuchet MS" panose="020B0603020202020204" pitchFamily="34" charset="0"/>
              <a:buChar char="-"/>
            </a:pPr>
            <a:endParaRPr lang="en-US" sz="2000"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It enables insurers to assess risks accurately, determine pricing, and develop effective risk mitigation strategies.</a:t>
            </a: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 </a:t>
            </a: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Utilizing data-driven insights enhances underwriting decisions, improves claims management, and strengthens overall risk management practices.</a:t>
            </a:r>
          </a:p>
          <a:p>
            <a:endParaRPr lang="en-US" dirty="0"/>
          </a:p>
        </p:txBody>
      </p:sp>
      <p:pic>
        <p:nvPicPr>
          <p:cNvPr id="4" name="Picture 3">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73053" y="5993518"/>
            <a:ext cx="3239770" cy="719455"/>
          </a:xfrm>
          <a:prstGeom prst="rect">
            <a:avLst/>
          </a:prstGeom>
        </p:spPr>
      </p:pic>
    </p:spTree>
    <p:extLst>
      <p:ext uri="{BB962C8B-B14F-4D97-AF65-F5344CB8AC3E}">
        <p14:creationId xmlns:p14="http://schemas.microsoft.com/office/powerpoint/2010/main" val="2535275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01982"/>
            <a:ext cx="8911687" cy="686563"/>
          </a:xfrm>
        </p:spPr>
        <p:txBody>
          <a:bodyPr>
            <a:normAutofit fontScale="90000"/>
          </a:bodyPr>
          <a:lstStyle/>
          <a:p>
            <a:pPr lvl="0" indent="-342900">
              <a:lnSpc>
                <a:spcPct val="150000"/>
              </a:lnSpc>
              <a:spcBef>
                <a:spcPts val="0"/>
              </a:spcBef>
            </a:pPr>
            <a:br>
              <a:rPr lang="en-US" sz="15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2592925" y="445263"/>
            <a:ext cx="7904388" cy="5687568"/>
          </a:xfrm>
        </p:spPr>
        <p:txBody>
          <a:bodyPr>
            <a:normAutofit/>
          </a:bodyPr>
          <a:lstStyle/>
          <a:p>
            <a:pPr marL="0">
              <a:lnSpc>
                <a:spcPct val="200000"/>
              </a:lnSpc>
              <a:spcBef>
                <a:spcPts val="0"/>
              </a:spcBef>
            </a:pPr>
            <a:r>
              <a:rPr lang="en-US" sz="2000" b="1"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Current Trends:</a:t>
            </a:r>
            <a:endParaRPr lang="en-US" sz="2000" b="1" dirty="0">
              <a:latin typeface="Trebuchet MS" panose="020B0603020202020204" pitchFamily="34" charset="0"/>
              <a:ea typeface="Calibri" panose="020F0502020204030204" pitchFamily="34" charset="0"/>
              <a:cs typeface="Times New Roman" panose="02020603050405020304" pitchFamily="18" charset="0"/>
            </a:endParaRPr>
          </a:p>
          <a:p>
            <a:pPr>
              <a:lnSpc>
                <a:spcPct val="20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Big Data and Predictive Analytics</a:t>
            </a:r>
          </a:p>
          <a:p>
            <a:pPr>
              <a:lnSpc>
                <a:spcPct val="20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Telematics and IoT </a:t>
            </a:r>
          </a:p>
          <a:p>
            <a:pPr marL="0">
              <a:lnSpc>
                <a:spcPct val="200000"/>
              </a:lnSpc>
              <a:spcBef>
                <a:spcPts val="0"/>
              </a:spcBef>
            </a:pPr>
            <a:endPar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endParaRPr>
          </a:p>
          <a:p>
            <a:pPr marL="0">
              <a:lnSpc>
                <a:spcPct val="200000"/>
              </a:lnSpc>
              <a:spcBef>
                <a:spcPts val="0"/>
              </a:spcBef>
            </a:pPr>
            <a:r>
              <a:rPr lang="en-US" sz="2000" b="1"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Way Forward/Future Expectation:</a:t>
            </a:r>
            <a:endParaRPr lang="en-US" sz="2000" b="1" dirty="0">
              <a:latin typeface="Trebuchet MS" panose="020B0603020202020204" pitchFamily="34" charset="0"/>
              <a:ea typeface="Calibri" panose="020F0502020204030204" pitchFamily="34" charset="0"/>
              <a:cs typeface="Times New Roman" panose="02020603050405020304" pitchFamily="18" charset="0"/>
            </a:endParaRP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Enhanced Data Integration</a:t>
            </a: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Machine Learning and AI for Risk Modeling</a:t>
            </a:r>
          </a:p>
          <a:p>
            <a:pPr lvl="0">
              <a:lnSpc>
                <a:spcPct val="200000"/>
              </a:lnSpc>
              <a:spcBef>
                <a:spcPts val="0"/>
              </a:spcBef>
              <a:buClr>
                <a:srgbClr val="A53010"/>
              </a:buClr>
              <a:buFont typeface="Trebuchet MS" panose="020B0603020202020204" pitchFamily="34" charset="0"/>
              <a:buChar char="–"/>
            </a:pPr>
            <a:r>
              <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Real-time Monitoring and Early Warning Systems </a:t>
            </a:r>
          </a:p>
          <a:p>
            <a:pPr marL="0">
              <a:lnSpc>
                <a:spcPct val="150000"/>
              </a:lnSpc>
              <a:spcBef>
                <a:spcPts val="0"/>
              </a:spcBef>
            </a:pPr>
            <a:endParaRPr lang="en-US" sz="2200" dirty="0">
              <a:latin typeface="Trebuchet MS" panose="020B060302020202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52230" y="6053009"/>
            <a:ext cx="3239770" cy="719455"/>
          </a:xfrm>
          <a:prstGeom prst="rect">
            <a:avLst/>
          </a:prstGeom>
        </p:spPr>
      </p:pic>
    </p:spTree>
    <p:extLst>
      <p:ext uri="{BB962C8B-B14F-4D97-AF65-F5344CB8AC3E}">
        <p14:creationId xmlns:p14="http://schemas.microsoft.com/office/powerpoint/2010/main" val="1483014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5376" y="130334"/>
            <a:ext cx="9639236" cy="738346"/>
          </a:xfrm>
        </p:spPr>
        <p:txBody>
          <a:bodyPr>
            <a:normAutofit fontScale="90000"/>
          </a:bodyPr>
          <a:lstStyle/>
          <a:p>
            <a:pPr lvl="0" indent="-342900">
              <a:lnSpc>
                <a:spcPct val="150000"/>
              </a:lnSpc>
              <a:spcBef>
                <a:spcPts val="0"/>
              </a:spcBef>
            </a:pPr>
            <a:r>
              <a:rPr lang="en-US" sz="31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rPr>
              <a:t>GOVERNMENT'S TECHNOLOGY INITIATIVES IN INSURANCE</a:t>
            </a:r>
            <a:br>
              <a:rPr lang="en-US" sz="18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1444752" y="787782"/>
            <a:ext cx="10059860" cy="6006210"/>
          </a:xfrm>
        </p:spPr>
        <p:txBody>
          <a:bodyPr>
            <a:normAutofit/>
          </a:bodyPr>
          <a:lstStyle/>
          <a:p>
            <a:pPr marL="0" lvl="0" indent="0">
              <a:lnSpc>
                <a:spcPct val="150000"/>
              </a:lnSpc>
              <a:spcBef>
                <a:spcPts val="0"/>
              </a:spcBef>
              <a:buClr>
                <a:srgbClr val="A53010"/>
              </a:buClr>
              <a:buNone/>
            </a:pPr>
            <a:r>
              <a:rPr lang="en-US" sz="2000" dirty="0">
                <a:solidFill>
                  <a:srgbClr val="252525"/>
                </a:solidFill>
                <a:latin typeface="Trebuchet MS" panose="020B0603020202020204" pitchFamily="34" charset="0"/>
              </a:rPr>
              <a:t>- Governments around the world are launching various technology initiatives that will impact the financial/insurance sector, some examples are:</a:t>
            </a:r>
            <a:endParaRPr lang="en-US" sz="2000" dirty="0">
              <a:solidFill>
                <a:prstClr val="black">
                  <a:lumMod val="75000"/>
                  <a:lumOff val="25000"/>
                </a:prstClr>
              </a:solidFill>
              <a:latin typeface="Trebuchet MS" panose="020B0603020202020204" pitchFamily="34" charset="0"/>
              <a:ea typeface="Calibri" panose="020F0502020204030204" pitchFamily="34" charset="0"/>
              <a:cs typeface="Times New Roman" panose="02020603050405020304" pitchFamily="18" charset="0"/>
            </a:endParaRPr>
          </a:p>
          <a:p>
            <a:pPr lvl="0">
              <a:lnSpc>
                <a:spcPct val="150000"/>
              </a:lnSpc>
              <a:spcBef>
                <a:spcPts val="0"/>
              </a:spcBef>
              <a:buClr>
                <a:srgbClr val="A53010"/>
              </a:buClr>
              <a:buFont typeface="Trebuchet MS" panose="020B0603020202020204" pitchFamily="34" charset="0"/>
              <a:buChar char="­"/>
            </a:pPr>
            <a:r>
              <a:rPr lang="en-US" sz="2000" dirty="0">
                <a:solidFill>
                  <a:srgbClr val="252525"/>
                </a:solidFill>
                <a:latin typeface="Trebuchet MS" panose="020B0603020202020204" pitchFamily="34" charset="0"/>
              </a:rPr>
              <a:t>Digital identity systems facilitate online verification and authentication of customers and transactions</a:t>
            </a:r>
            <a:endParaRPr lang="en-US" sz="2000" dirty="0">
              <a:solidFill>
                <a:prstClr val="black">
                  <a:lumMod val="75000"/>
                  <a:lumOff val="25000"/>
                </a:prstClr>
              </a:solidFill>
              <a:latin typeface="Trebuchet MS" panose="020B0603020202020204" pitchFamily="34" charset="0"/>
              <a:ea typeface="Times New Roman" panose="02020603050405020304" pitchFamily="18" charset="0"/>
              <a:cs typeface="Times New Roman" panose="02020603050405020304" pitchFamily="18" charset="0"/>
            </a:endParaRPr>
          </a:p>
          <a:p>
            <a:pPr lvl="0">
              <a:lnSpc>
                <a:spcPct val="150000"/>
              </a:lnSpc>
              <a:spcBef>
                <a:spcPts val="0"/>
              </a:spcBef>
              <a:buClr>
                <a:srgbClr val="A53010"/>
              </a:buClr>
              <a:buFont typeface="Trebuchet MS" panose="020B0603020202020204" pitchFamily="34" charset="0"/>
              <a:buChar char="­"/>
            </a:pPr>
            <a:r>
              <a:rPr lang="en-US" sz="2000" dirty="0">
                <a:solidFill>
                  <a:srgbClr val="252525"/>
                </a:solidFill>
                <a:latin typeface="Trebuchet MS" panose="020B0603020202020204" pitchFamily="34" charset="0"/>
              </a:rPr>
              <a:t>Open banking frameworks that will enable customers to access and share their financial data across different providers</a:t>
            </a:r>
            <a:endParaRPr lang="en-US" sz="2000" dirty="0">
              <a:solidFill>
                <a:prstClr val="black">
                  <a:lumMod val="75000"/>
                  <a:lumOff val="25000"/>
                </a:prstClr>
              </a:solidFill>
              <a:latin typeface="Trebuchet MS" panose="020B0603020202020204" pitchFamily="34" charset="0"/>
              <a:ea typeface="Times New Roman" panose="02020603050405020304" pitchFamily="18" charset="0"/>
              <a:cs typeface="Times New Roman" panose="02020603050405020304" pitchFamily="18" charset="0"/>
            </a:endParaRP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Government initiatives should aim at fostering technological advancements that will have significant impact on the insurance sector. </a:t>
            </a: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These initiatives create opportunities for insurers to leverage emerging technologies, improve operational efficiency, and enhance customer experience.</a:t>
            </a:r>
          </a:p>
          <a:p>
            <a:pPr lvl="0">
              <a:lnSpc>
                <a:spcPct val="150000"/>
              </a:lnSpc>
              <a:spcBef>
                <a:spcPts val="0"/>
              </a:spcBef>
              <a:buFont typeface="Trebuchet MS" panose="020B0603020202020204" pitchFamily="34" charset="0"/>
              <a:buChar char="-"/>
            </a:pPr>
            <a:r>
              <a:rPr lang="en-US" sz="2000" dirty="0">
                <a:latin typeface="Trebuchet MS" panose="020B0603020202020204" pitchFamily="34" charset="0"/>
                <a:ea typeface="Calibri" panose="020F0502020204030204" pitchFamily="34" charset="0"/>
                <a:cs typeface="Times New Roman" panose="02020603050405020304" pitchFamily="18" charset="0"/>
              </a:rPr>
              <a:t>It is crucial for insurance players to stay updated on government-driven technological initiatives to capitalize on the benefits they offer.</a:t>
            </a:r>
          </a:p>
          <a:p>
            <a:endParaRPr lang="en-US" dirty="0"/>
          </a:p>
        </p:txBody>
      </p:sp>
      <p:pic>
        <p:nvPicPr>
          <p:cNvPr id="4" name="Picture 3">
            <a:extLst>
              <a:ext uri="{FF2B5EF4-FFF2-40B4-BE49-F238E27FC236}">
                <a16:creationId xmlns:a16="http://schemas.microsoft.com/office/drawing/2014/main" id="{DB529F98-997D-4E3B-B63A-96E7F44A24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27363" y="6138545"/>
            <a:ext cx="3239770" cy="719455"/>
          </a:xfrm>
          <a:prstGeom prst="rect">
            <a:avLst/>
          </a:prstGeom>
        </p:spPr>
      </p:pic>
    </p:spTree>
    <p:extLst>
      <p:ext uri="{BB962C8B-B14F-4D97-AF65-F5344CB8AC3E}">
        <p14:creationId xmlns:p14="http://schemas.microsoft.com/office/powerpoint/2010/main" val="13361379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273</TotalTime>
  <Words>1129</Words>
  <Application>Microsoft Office PowerPoint</Application>
  <PresentationFormat>Widescreen</PresentationFormat>
  <Paragraphs>134</Paragraphs>
  <Slides>17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Trebuchet MS</vt:lpstr>
      <vt:lpstr>Wingdings 3</vt:lpstr>
      <vt:lpstr>Wisp</vt:lpstr>
      <vt:lpstr>        5th IBAU Conference    Theme: Re-Think, Re-Energize, and Re-Shape </vt:lpstr>
      <vt:lpstr>OUTLINE</vt:lpstr>
      <vt:lpstr>DATA PRIVACY &amp; SECURITY </vt:lpstr>
      <vt:lpstr>PowerPoint Presentation</vt:lpstr>
      <vt:lpstr>TODAY'S ORGANIZATIONAL EXPERIENCE </vt:lpstr>
      <vt:lpstr> </vt:lpstr>
      <vt:lpstr>THE ROLE OF DATA IN RISK MANAGEMENT </vt:lpstr>
      <vt:lpstr> </vt:lpstr>
      <vt:lpstr>GOVERNMENT'S TECHNOLOGY INITIATIVES IN INSURANCE </vt:lpstr>
      <vt:lpstr>PowerPoint Presentation</vt:lpstr>
      <vt:lpstr>THE EAST AFRICA PERSPECTIVE </vt:lpstr>
      <vt:lpstr>PowerPoint Presentation</vt:lpstr>
      <vt:lpstr>OSERVATIONS ON THE EAST AFRICA MARKET </vt:lpstr>
      <vt:lpstr>DATA PRIVACY &amp; SECURITY LEGISLATION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Clara Splendor Kaganzi</cp:lastModifiedBy>
  <cp:revision>42</cp:revision>
  <dcterms:created xsi:type="dcterms:W3CDTF">2023-05-16T14:27:17Z</dcterms:created>
  <dcterms:modified xsi:type="dcterms:W3CDTF">2023-05-24T07:23:05Z</dcterms:modified>
</cp:coreProperties>
</file>